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706" r:id="rId1"/>
    <p:sldMasterId id="2147483709" r:id="rId2"/>
  </p:sldMasterIdLst>
  <p:notesMasterIdLst>
    <p:notesMasterId r:id="rId16"/>
  </p:notesMasterIdLst>
  <p:handoutMasterIdLst>
    <p:handoutMasterId r:id="rId17"/>
  </p:handoutMasterIdLst>
  <p:sldIdLst>
    <p:sldId id="568" r:id="rId3"/>
    <p:sldId id="588" r:id="rId4"/>
    <p:sldId id="596" r:id="rId5"/>
    <p:sldId id="597" r:id="rId6"/>
    <p:sldId id="598" r:id="rId7"/>
    <p:sldId id="603" r:id="rId8"/>
    <p:sldId id="599" r:id="rId9"/>
    <p:sldId id="587" r:id="rId10"/>
    <p:sldId id="586" r:id="rId11"/>
    <p:sldId id="602" r:id="rId12"/>
    <p:sldId id="414" r:id="rId13"/>
    <p:sldId id="604" r:id="rId14"/>
    <p:sldId id="549" r:id="rId15"/>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03"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武村 精一" initials="武村" lastIdx="6" clrIdx="0">
    <p:extLst>
      <p:ext uri="{19B8F6BF-5375-455C-9EA6-DF929625EA0E}">
        <p15:presenceInfo xmlns:p15="http://schemas.microsoft.com/office/powerpoint/2012/main" userId="adc64927200722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FFFFFF"/>
    <a:srgbClr val="FCFDF1"/>
    <a:srgbClr val="FFFF66"/>
    <a:srgbClr val="66CCFF"/>
    <a:srgbClr val="CCFF33"/>
    <a:srgbClr val="CC9900"/>
    <a:srgbClr val="66FF66"/>
    <a:srgbClr val="CCFF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33" autoAdjust="0"/>
    <p:restoredTop sz="96327" autoAdjust="0"/>
  </p:normalViewPr>
  <p:slideViewPr>
    <p:cSldViewPr>
      <p:cViewPr varScale="1">
        <p:scale>
          <a:sx n="109" d="100"/>
          <a:sy n="109" d="100"/>
        </p:scale>
        <p:origin x="498" y="84"/>
      </p:cViewPr>
      <p:guideLst>
        <p:guide orient="horz" pos="2103"/>
        <p:guide pos="2880"/>
      </p:guideLst>
    </p:cSldViewPr>
  </p:slideViewPr>
  <p:outlineViewPr>
    <p:cViewPr>
      <p:scale>
        <a:sx n="25" d="100"/>
        <a:sy n="25"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p:cViewPr varScale="1">
        <p:scale>
          <a:sx n="70" d="100"/>
          <a:sy n="70" d="100"/>
        </p:scale>
        <p:origin x="2796" y="48"/>
      </p:cViewPr>
      <p:guideLst/>
    </p:cSldViewPr>
  </p:notesViewPr>
  <p:gridSpacing cx="90001" cy="90001"/>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7" name="Rectangle 3"/>
          <p:cNvSpPr>
            <a:spLocks noGrp="1" noChangeArrowheads="1"/>
          </p:cNvSpPr>
          <p:nvPr>
            <p:ph type="dt" sz="quarter" idx="1"/>
          </p:nvPr>
        </p:nvSpPr>
        <p:spPr bwMode="auto">
          <a:xfrm>
            <a:off x="387985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r" defTabSz="925513" eaLnBrk="1" hangingPunct="1">
              <a:defRPr sz="1200">
                <a:latin typeface="Arial" pitchFamily="34" charset="0"/>
              </a:defRPr>
            </a:lvl1pPr>
          </a:lstStyle>
          <a:p>
            <a:pPr>
              <a:defRPr/>
            </a:pPr>
            <a:fld id="{0392139D-90DA-4D1D-BE0D-2A4847DD2B5F}" type="datetimeFigureOut">
              <a:rPr lang="ja-JP" altLang="en-US">
                <a:latin typeface="游ゴシック" panose="020B0400000000000000" pitchFamily="50" charset="-128"/>
              </a:rPr>
              <a:pPr>
                <a:defRPr/>
              </a:pPr>
              <a:t>2023/10/11</a:t>
            </a:fld>
            <a:endParaRPr lang="ja-JP" altLang="en-US" dirty="0">
              <a:latin typeface="游ゴシック" panose="020B0400000000000000" pitchFamily="50" charset="-128"/>
            </a:endParaRPr>
          </a:p>
        </p:txBody>
      </p:sp>
      <p:sp>
        <p:nvSpPr>
          <p:cNvPr id="47108" name="Rectangle 4"/>
          <p:cNvSpPr>
            <a:spLocks noGrp="1" noChangeArrowheads="1"/>
          </p:cNvSpPr>
          <p:nvPr>
            <p:ph type="ftr" sz="quarter" idx="2"/>
          </p:nvPr>
        </p:nvSpPr>
        <p:spPr bwMode="auto">
          <a:xfrm>
            <a:off x="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9" name="Rectangle 5"/>
          <p:cNvSpPr>
            <a:spLocks noGrp="1" noChangeArrowheads="1"/>
          </p:cNvSpPr>
          <p:nvPr>
            <p:ph type="sldNum" sz="quarter" idx="3"/>
          </p:nvPr>
        </p:nvSpPr>
        <p:spPr bwMode="auto">
          <a:xfrm>
            <a:off x="387985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r" defTabSz="925513">
              <a:defRPr sz="1200"/>
            </a:lvl1pPr>
          </a:lstStyle>
          <a:p>
            <a:fld id="{CCEEE709-DB8B-49C2-B98E-93E8F7F447A9}" type="slidenum">
              <a:rPr lang="ja-JP" altLang="en-US">
                <a:latin typeface="游ゴシック" panose="020B0400000000000000" pitchFamily="50" charset="-128"/>
              </a:rPr>
              <a:pPr/>
              <a:t>‹#›</a:t>
            </a:fld>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136968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3884613"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r" defTabSz="925513" eaLnBrk="1" hangingPunct="1">
              <a:defRPr sz="1200">
                <a:latin typeface="游ゴシック" panose="020B0400000000000000" pitchFamily="50" charset="-128"/>
              </a:defRPr>
            </a:lvl1pPr>
          </a:lstStyle>
          <a:p>
            <a:pPr>
              <a:defRPr/>
            </a:pPr>
            <a:endParaRPr lang="en-US" altLang="ja-JP" dirty="0"/>
          </a:p>
        </p:txBody>
      </p:sp>
      <p:sp>
        <p:nvSpPr>
          <p:cNvPr id="3076" name="Rectangle 4"/>
          <p:cNvSpPr>
            <a:spLocks noGrp="1" noRot="1" noChangeAspect="1" noChangeArrowheads="1" noTextEdit="1"/>
          </p:cNvSpPr>
          <p:nvPr>
            <p:ph type="sldImg" idx="2"/>
          </p:nvPr>
        </p:nvSpPr>
        <p:spPr bwMode="auto">
          <a:xfrm>
            <a:off x="942975" y="746125"/>
            <a:ext cx="4973638"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724400"/>
            <a:ext cx="5486400" cy="4475163"/>
          </a:xfrm>
          <a:prstGeom prst="rect">
            <a:avLst/>
          </a:prstGeom>
          <a:noFill/>
          <a:ln>
            <a:noFill/>
          </a:ln>
        </p:spPr>
        <p:txBody>
          <a:bodyPr vert="horz" wrap="square" lIns="92546" tIns="46273" rIns="92546" bIns="46273"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0"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84613"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r" defTabSz="925513">
              <a:defRPr sz="1200">
                <a:latin typeface="游ゴシック" panose="020B0400000000000000" pitchFamily="50" charset="-128"/>
              </a:defRPr>
            </a:lvl1pPr>
          </a:lstStyle>
          <a:p>
            <a:fld id="{E55BAF99-145A-4A58-B71D-0DD6354E2CEA}" type="slidenum">
              <a:rPr lang="en-US" altLang="ja-JP" smtClean="0"/>
              <a:pPr/>
              <a:t>‹#›</a:t>
            </a:fld>
            <a:endParaRPr lang="en-US" altLang="ja-JP" dirty="0"/>
          </a:p>
        </p:txBody>
      </p:sp>
    </p:spTree>
    <p:extLst>
      <p:ext uri="{BB962C8B-B14F-4D97-AF65-F5344CB8AC3E}">
        <p14:creationId xmlns:p14="http://schemas.microsoft.com/office/powerpoint/2010/main" val="13906005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gh.ed.jp/TNPJP/nineplanets/spacecraft.html#marin2" TargetMode="External"/><Relationship Id="rId7" Type="http://schemas.openxmlformats.org/officeDocument/2006/relationships/hyperlink" Target="https://www.cgh.ed.jp/TNPJP/nineplanets/spacecraft.html#magellan"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cgh.ed.jp/TNPJP/nineplanets/spacecraft.html#venera9" TargetMode="External"/><Relationship Id="rId5" Type="http://schemas.openxmlformats.org/officeDocument/2006/relationships/hyperlink" Target="https://www.cgh.ed.jp/TNPJP/nineplanets/spacecraft.html#venera7" TargetMode="External"/><Relationship Id="rId4" Type="http://schemas.openxmlformats.org/officeDocument/2006/relationships/hyperlink" Target="https://www.cgh.ed.jp/TNPJP/nineplanets/spacecraft.html#pioneervenu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800">
                <a:latin typeface="游ゴシック" panose="020B0400000000000000" pitchFamily="50" charset="-128"/>
              </a:rPr>
              <a:pPr algn="r" eaLnBrk="1" hangingPunct="1"/>
              <a:t>0</a:t>
            </a:fld>
            <a:endParaRPr lang="en-US" altLang="ja-JP" sz="1800" dirty="0">
              <a:latin typeface="游ゴシック" panose="020B0400000000000000" pitchFamily="50" charset="-128"/>
            </a:endParaRPr>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z="1800" dirty="0">
                <a:ea typeface="ＭＳ Ｐゴシック" panose="020B0600070205080204" pitchFamily="50" charset="-128"/>
              </a:rPr>
              <a:t>MISTEE</a:t>
            </a:r>
            <a:r>
              <a:rPr lang="ja-JP" altLang="en-US" sz="1800" dirty="0">
                <a:ea typeface="ＭＳ Ｐゴシック" panose="020B0600070205080204" pitchFamily="50" charset="-128"/>
              </a:rPr>
              <a:t>について</a:t>
            </a:r>
            <a:endParaRPr lang="ja-JP" altLang="ja-JP" sz="1800" dirty="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800">
                <a:latin typeface="游ゴシック" panose="020B0400000000000000" pitchFamily="50" charset="-128"/>
              </a:rPr>
              <a:pPr eaLnBrk="1" hangingPunct="1"/>
              <a:t>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1520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9</a:t>
            </a:fld>
            <a:endParaRPr lang="en-US" altLang="ja-JP" dirty="0"/>
          </a:p>
        </p:txBody>
      </p:sp>
    </p:spTree>
    <p:extLst>
      <p:ext uri="{BB962C8B-B14F-4D97-AF65-F5344CB8AC3E}">
        <p14:creationId xmlns:p14="http://schemas.microsoft.com/office/powerpoint/2010/main" val="224683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10</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024174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11</a:t>
            </a:fld>
            <a:endParaRPr lang="en-US" altLang="ja-JP" dirty="0"/>
          </a:p>
        </p:txBody>
      </p:sp>
    </p:spTree>
    <p:extLst>
      <p:ext uri="{BB962C8B-B14F-4D97-AF65-F5344CB8AC3E}">
        <p14:creationId xmlns:p14="http://schemas.microsoft.com/office/powerpoint/2010/main" val="178733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a:t>
            </a:fld>
            <a:endParaRPr lang="en-US" altLang="ja-JP" dirty="0"/>
          </a:p>
        </p:txBody>
      </p:sp>
    </p:spTree>
    <p:extLst>
      <p:ext uri="{BB962C8B-B14F-4D97-AF65-F5344CB8AC3E}">
        <p14:creationId xmlns:p14="http://schemas.microsoft.com/office/powerpoint/2010/main" val="1728219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2</a:t>
            </a:fld>
            <a:endParaRPr lang="en-US" altLang="ja-JP" dirty="0"/>
          </a:p>
        </p:txBody>
      </p:sp>
    </p:spTree>
    <p:extLst>
      <p:ext uri="{BB962C8B-B14F-4D97-AF65-F5344CB8AC3E}">
        <p14:creationId xmlns:p14="http://schemas.microsoft.com/office/powerpoint/2010/main" val="2908694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3</a:t>
            </a:fld>
            <a:endParaRPr lang="en-US" altLang="ja-JP" dirty="0"/>
          </a:p>
        </p:txBody>
      </p:sp>
    </p:spTree>
    <p:extLst>
      <p:ext uri="{BB962C8B-B14F-4D97-AF65-F5344CB8AC3E}">
        <p14:creationId xmlns:p14="http://schemas.microsoft.com/office/powerpoint/2010/main" val="2748829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4</a:t>
            </a:fld>
            <a:endParaRPr lang="en-US" altLang="ja-JP" dirty="0"/>
          </a:p>
        </p:txBody>
      </p:sp>
    </p:spTree>
    <p:extLst>
      <p:ext uri="{BB962C8B-B14F-4D97-AF65-F5344CB8AC3E}">
        <p14:creationId xmlns:p14="http://schemas.microsoft.com/office/powerpoint/2010/main" val="1688404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5</a:t>
            </a:fld>
            <a:endParaRPr lang="en-US" altLang="ja-JP" dirty="0"/>
          </a:p>
        </p:txBody>
      </p:sp>
    </p:spTree>
    <p:extLst>
      <p:ext uri="{BB962C8B-B14F-4D97-AF65-F5344CB8AC3E}">
        <p14:creationId xmlns:p14="http://schemas.microsoft.com/office/powerpoint/2010/main" val="4290355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6</a:t>
            </a:fld>
            <a:endParaRPr lang="en-US" altLang="ja-JP" dirty="0"/>
          </a:p>
        </p:txBody>
      </p:sp>
    </p:spTree>
    <p:extLst>
      <p:ext uri="{BB962C8B-B14F-4D97-AF65-F5344CB8AC3E}">
        <p14:creationId xmlns:p14="http://schemas.microsoft.com/office/powerpoint/2010/main" val="811508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b="0" i="0" dirty="0">
                <a:solidFill>
                  <a:srgbClr val="212529"/>
                </a:solidFill>
                <a:effectLst/>
                <a:latin typeface="system-ui"/>
              </a:rPr>
              <a:t>太陽系で地球の</a:t>
            </a:r>
            <a:r>
              <a:rPr lang="en-US" altLang="ja-JP" b="0" i="0" dirty="0">
                <a:solidFill>
                  <a:srgbClr val="212529"/>
                </a:solidFill>
                <a:effectLst/>
                <a:latin typeface="system-ui"/>
              </a:rPr>
              <a:t>1</a:t>
            </a:r>
            <a:r>
              <a:rPr lang="ja-JP" altLang="en-US" b="0" i="0" dirty="0">
                <a:solidFill>
                  <a:srgbClr val="212529"/>
                </a:solidFill>
                <a:effectLst/>
                <a:latin typeface="system-ui"/>
              </a:rPr>
              <a:t>つ内側を公転している金星は、大きさも質量も地球によく似た惑星です。自転周期が</a:t>
            </a:r>
            <a:r>
              <a:rPr lang="en-US" altLang="ja-JP" b="0" i="0" dirty="0">
                <a:solidFill>
                  <a:srgbClr val="212529"/>
                </a:solidFill>
                <a:effectLst/>
                <a:latin typeface="system-ui"/>
              </a:rPr>
              <a:t>243</a:t>
            </a:r>
            <a:r>
              <a:rPr lang="ja-JP" altLang="en-US" b="0" i="0" dirty="0">
                <a:solidFill>
                  <a:srgbClr val="212529"/>
                </a:solidFill>
                <a:effectLst/>
                <a:latin typeface="system-ui"/>
              </a:rPr>
              <a:t>日と非常に長く（惑星のなかで最長）、しかも公転の方向と逆回転に自転している（惑星の中で金星と天王星のみ）という、不思議な特徴があります。</a:t>
            </a:r>
          </a:p>
          <a:p>
            <a:pPr algn="just"/>
            <a:r>
              <a:rPr lang="ja-JP" altLang="en-US" b="0" i="0" dirty="0">
                <a:solidFill>
                  <a:srgbClr val="212529"/>
                </a:solidFill>
                <a:effectLst/>
                <a:latin typeface="system-ui"/>
              </a:rPr>
              <a:t>金星は二酸化炭素を主成分とする厚い大気を持ち、地表付近の大気圧が</a:t>
            </a:r>
            <a:r>
              <a:rPr lang="en-US" altLang="ja-JP" b="0" i="0" dirty="0">
                <a:solidFill>
                  <a:srgbClr val="212529"/>
                </a:solidFill>
                <a:effectLst/>
                <a:latin typeface="system-ui"/>
              </a:rPr>
              <a:t>90</a:t>
            </a:r>
            <a:r>
              <a:rPr lang="ja-JP" altLang="en-US" b="0" i="0" dirty="0">
                <a:solidFill>
                  <a:srgbClr val="212529"/>
                </a:solidFill>
                <a:effectLst/>
                <a:latin typeface="system-ui"/>
              </a:rPr>
              <a:t>気圧にも達します。また、温室効果で地表の温度は約</a:t>
            </a:r>
            <a:r>
              <a:rPr lang="en-US" altLang="ja-JP" b="0" i="0" dirty="0">
                <a:solidFill>
                  <a:srgbClr val="212529"/>
                </a:solidFill>
                <a:effectLst/>
                <a:latin typeface="system-ui"/>
              </a:rPr>
              <a:t>470℃</a:t>
            </a:r>
            <a:r>
              <a:rPr lang="ja-JP" altLang="en-US" b="0" i="0" dirty="0">
                <a:solidFill>
                  <a:srgbClr val="212529"/>
                </a:solidFill>
                <a:effectLst/>
                <a:latin typeface="system-ui"/>
              </a:rPr>
              <a:t>にもなります。</a:t>
            </a:r>
          </a:p>
          <a:p>
            <a:pPr algn="just"/>
            <a:r>
              <a:rPr lang="ja-JP" altLang="en-US" b="0" i="0" dirty="0">
                <a:solidFill>
                  <a:srgbClr val="212529"/>
                </a:solidFill>
                <a:effectLst/>
                <a:latin typeface="system-ui"/>
              </a:rPr>
              <a:t>この高温高圧に加えて、金星では二酸化硫黄の雲から硫酸の雨が降っており、上空には時速</a:t>
            </a:r>
            <a:r>
              <a:rPr lang="en-US" altLang="ja-JP" b="0" i="0" dirty="0">
                <a:solidFill>
                  <a:srgbClr val="212529"/>
                </a:solidFill>
                <a:effectLst/>
                <a:latin typeface="system-ui"/>
              </a:rPr>
              <a:t>400km</a:t>
            </a:r>
            <a:r>
              <a:rPr lang="ja-JP" altLang="en-US" b="0" i="0" dirty="0">
                <a:solidFill>
                  <a:srgbClr val="212529"/>
                </a:solidFill>
                <a:effectLst/>
                <a:latin typeface="system-ui"/>
              </a:rPr>
              <a:t>と自転の</a:t>
            </a:r>
            <a:r>
              <a:rPr lang="en-US" altLang="ja-JP" b="0" i="0" dirty="0">
                <a:solidFill>
                  <a:srgbClr val="212529"/>
                </a:solidFill>
                <a:effectLst/>
                <a:latin typeface="system-ui"/>
              </a:rPr>
              <a:t>60</a:t>
            </a:r>
            <a:r>
              <a:rPr lang="ja-JP" altLang="en-US" b="0" i="0" dirty="0">
                <a:solidFill>
                  <a:srgbClr val="212529"/>
                </a:solidFill>
                <a:effectLst/>
                <a:latin typeface="system-ui"/>
              </a:rPr>
              <a:t>倍も速い暴風（「スーパーローテーション」）が吹いています。金星は、ローマ神話の美の女神「ウェヌス（ヴィーナス）」の名を冠した惑星とは思えないほどの過酷な環境が広がっているのです。</a:t>
            </a:r>
            <a:endParaRPr lang="en-US" altLang="ja-JP" b="0" i="0" dirty="0">
              <a:solidFill>
                <a:srgbClr val="212529"/>
              </a:solidFill>
              <a:effectLst/>
              <a:latin typeface="system-ui"/>
            </a:endParaRPr>
          </a:p>
          <a:p>
            <a:pPr algn="l"/>
            <a:r>
              <a:rPr lang="ja-JP" altLang="en-US" b="1" i="0" dirty="0">
                <a:solidFill>
                  <a:srgbClr val="000000"/>
                </a:solidFill>
                <a:effectLst/>
                <a:latin typeface="Meiryo" panose="020B0604030504040204" pitchFamily="50" charset="-128"/>
                <a:ea typeface="Meiryo" panose="020B0604030504040204" pitchFamily="50" charset="-128"/>
              </a:rPr>
              <a:t>金星の見かけの形と</a:t>
            </a:r>
            <a:br>
              <a:rPr lang="ja-JP" altLang="en-US" b="1" i="0" dirty="0">
                <a:solidFill>
                  <a:srgbClr val="000000"/>
                </a:solidFill>
                <a:effectLst/>
                <a:latin typeface="Meiryo" panose="020B0604030504040204" pitchFamily="50" charset="-128"/>
                <a:ea typeface="Meiryo" panose="020B0604030504040204" pitchFamily="50" charset="-128"/>
              </a:rPr>
            </a:br>
            <a:r>
              <a:rPr lang="ja-JP" altLang="en-US" b="1" i="0" dirty="0">
                <a:solidFill>
                  <a:srgbClr val="000000"/>
                </a:solidFill>
                <a:effectLst/>
                <a:latin typeface="Meiryo" panose="020B0604030504040204" pitchFamily="50" charset="-128"/>
                <a:ea typeface="Meiryo" panose="020B0604030504040204" pitchFamily="50" charset="-128"/>
              </a:rPr>
              <a:t>大きさ</a:t>
            </a:r>
            <a:endParaRPr lang="ja-JP" altLang="en-US" b="0" i="0" dirty="0">
              <a:solidFill>
                <a:srgbClr val="000000"/>
              </a:solidFill>
              <a:effectLst/>
              <a:latin typeface="Meiryo" panose="020B0604030504040204" pitchFamily="50" charset="-128"/>
              <a:ea typeface="Meiryo" panose="020B0604030504040204" pitchFamily="50" charset="-128"/>
            </a:endParaRPr>
          </a:p>
          <a:p>
            <a:pPr algn="l"/>
            <a:r>
              <a:rPr lang="ja-JP" altLang="en-US" b="0" i="0" dirty="0">
                <a:solidFill>
                  <a:srgbClr val="000000"/>
                </a:solidFill>
                <a:effectLst/>
                <a:latin typeface="Meiryo" panose="020B0604030504040204" pitchFamily="50" charset="-128"/>
                <a:ea typeface="Meiryo" panose="020B0604030504040204" pitchFamily="50" charset="-128"/>
              </a:rPr>
              <a:t>地球から距離が近いほど大きく、遠いほど小さく見える</a:t>
            </a:r>
          </a:p>
          <a:p>
            <a:pPr algn="l"/>
            <a:r>
              <a:rPr lang="ja-JP" altLang="en-US" b="0" i="0" dirty="0">
                <a:solidFill>
                  <a:srgbClr val="000000"/>
                </a:solidFill>
                <a:effectLst/>
                <a:latin typeface="Meiryo" panose="020B0604030504040204" pitchFamily="50" charset="-128"/>
                <a:ea typeface="Meiryo" panose="020B0604030504040204" pitchFamily="50" charset="-128"/>
              </a:rPr>
              <a:t>地球に近づくほど、</a:t>
            </a:r>
            <a:br>
              <a:rPr lang="ja-JP" altLang="en-US" b="0" i="0" dirty="0">
                <a:solidFill>
                  <a:srgbClr val="000000"/>
                </a:solidFill>
                <a:effectLst/>
                <a:latin typeface="Meiryo" panose="020B0604030504040204" pitchFamily="50" charset="-128"/>
                <a:ea typeface="Meiryo" panose="020B0604030504040204" pitchFamily="50" charset="-128"/>
              </a:rPr>
            </a:br>
            <a:r>
              <a:rPr lang="ja-JP" altLang="en-US" b="0" i="0" dirty="0">
                <a:solidFill>
                  <a:srgbClr val="000000"/>
                </a:solidFill>
                <a:effectLst/>
                <a:latin typeface="Meiryo" panose="020B0604030504040204" pitchFamily="50" charset="-128"/>
                <a:ea typeface="Meiryo" panose="020B0604030504040204" pitchFamily="50" charset="-128"/>
              </a:rPr>
              <a:t>欠けて見える</a:t>
            </a:r>
            <a:endParaRPr lang="en-US" altLang="ja-JP" b="0" i="0" dirty="0">
              <a:solidFill>
                <a:srgbClr val="000000"/>
              </a:solidFill>
              <a:effectLst/>
              <a:latin typeface="Meiryo" panose="020B0604030504040204" pitchFamily="50" charset="-128"/>
              <a:ea typeface="Meiryo" panose="020B0604030504040204" pitchFamily="50" charset="-128"/>
            </a:endParaRPr>
          </a:p>
          <a:p>
            <a:pPr algn="l">
              <a:buFont typeface="Arial" panose="020B0604020202020204" pitchFamily="34" charset="0"/>
              <a:buChar char="•"/>
            </a:pPr>
            <a:r>
              <a:rPr lang="ja-JP" altLang="en-US" b="0" i="0" dirty="0">
                <a:solidFill>
                  <a:srgbClr val="000000"/>
                </a:solidFill>
                <a:effectLst/>
                <a:latin typeface="Meiryo" panose="020B0604030504040204" pitchFamily="50" charset="-128"/>
                <a:ea typeface="Meiryo" panose="020B0604030504040204" pitchFamily="50" charset="-128"/>
              </a:rPr>
              <a:t>太陽からの平均距離：</a:t>
            </a:r>
            <a:r>
              <a:rPr lang="en-US" altLang="ja-JP" b="0" i="0" dirty="0">
                <a:solidFill>
                  <a:srgbClr val="000000"/>
                </a:solidFill>
                <a:effectLst/>
                <a:latin typeface="Meiryo" panose="020B0604030504040204" pitchFamily="50" charset="-128"/>
                <a:ea typeface="Meiryo" panose="020B0604030504040204" pitchFamily="50" charset="-128"/>
              </a:rPr>
              <a:t>1</a:t>
            </a:r>
            <a:r>
              <a:rPr lang="ja-JP" altLang="en-US" b="0" i="0" dirty="0">
                <a:solidFill>
                  <a:srgbClr val="000000"/>
                </a:solidFill>
                <a:effectLst/>
                <a:latin typeface="Meiryo" panose="020B0604030504040204" pitchFamily="50" charset="-128"/>
                <a:ea typeface="Meiryo" panose="020B0604030504040204" pitchFamily="50" charset="-128"/>
              </a:rPr>
              <a:t>億</a:t>
            </a:r>
            <a:r>
              <a:rPr lang="en-US" altLang="ja-JP" b="0" i="0" dirty="0">
                <a:solidFill>
                  <a:srgbClr val="000000"/>
                </a:solidFill>
                <a:effectLst/>
                <a:latin typeface="Meiryo" panose="020B0604030504040204" pitchFamily="50" charset="-128"/>
                <a:ea typeface="Meiryo" panose="020B0604030504040204" pitchFamily="50" charset="-128"/>
              </a:rPr>
              <a:t>820</a:t>
            </a:r>
            <a:r>
              <a:rPr lang="ja-JP" altLang="en-US" b="0" i="0" dirty="0">
                <a:solidFill>
                  <a:srgbClr val="000000"/>
                </a:solidFill>
                <a:effectLst/>
                <a:latin typeface="Meiryo" panose="020B0604030504040204" pitchFamily="50" charset="-128"/>
                <a:ea typeface="Meiryo" panose="020B0604030504040204" pitchFamily="50" charset="-128"/>
              </a:rPr>
              <a:t>万</a:t>
            </a:r>
            <a:r>
              <a:rPr lang="en-US" altLang="ja-JP" b="0" i="0" dirty="0">
                <a:solidFill>
                  <a:srgbClr val="000000"/>
                </a:solidFill>
                <a:effectLst/>
                <a:latin typeface="Meiryo" panose="020B0604030504040204" pitchFamily="50" charset="-128"/>
                <a:ea typeface="Meiryo" panose="020B0604030504040204" pitchFamily="50" charset="-128"/>
              </a:rPr>
              <a:t>km</a:t>
            </a:r>
          </a:p>
          <a:p>
            <a:pPr algn="l">
              <a:buFont typeface="Arial" panose="020B0604020202020204" pitchFamily="34" charset="0"/>
              <a:buChar char="•"/>
            </a:pPr>
            <a:r>
              <a:rPr lang="ja-JP" altLang="en-US" b="0" i="0" dirty="0">
                <a:solidFill>
                  <a:srgbClr val="000000"/>
                </a:solidFill>
                <a:effectLst/>
                <a:latin typeface="Meiryo" panose="020B0604030504040204" pitchFamily="50" charset="-128"/>
                <a:ea typeface="Meiryo" panose="020B0604030504040204" pitchFamily="50" charset="-128"/>
              </a:rPr>
              <a:t>大きさ（赤道半径）：</a:t>
            </a:r>
            <a:r>
              <a:rPr lang="en-US" altLang="ja-JP" b="0" i="0" dirty="0">
                <a:solidFill>
                  <a:srgbClr val="000000"/>
                </a:solidFill>
                <a:effectLst/>
                <a:latin typeface="Meiryo" panose="020B0604030504040204" pitchFamily="50" charset="-128"/>
                <a:ea typeface="Meiryo" panose="020B0604030504040204" pitchFamily="50" charset="-128"/>
              </a:rPr>
              <a:t>6,052km</a:t>
            </a:r>
          </a:p>
          <a:p>
            <a:pPr algn="l">
              <a:buFont typeface="Arial" panose="020B0604020202020204" pitchFamily="34" charset="0"/>
              <a:buChar char="•"/>
            </a:pPr>
            <a:r>
              <a:rPr lang="ja-JP" altLang="en-US" b="0" i="0" dirty="0">
                <a:solidFill>
                  <a:srgbClr val="000000"/>
                </a:solidFill>
                <a:effectLst/>
                <a:latin typeface="Meiryo" panose="020B0604030504040204" pitchFamily="50" charset="-128"/>
                <a:ea typeface="Meiryo" panose="020B0604030504040204" pitchFamily="50" charset="-128"/>
              </a:rPr>
              <a:t>質量（地球に対して）：</a:t>
            </a:r>
            <a:r>
              <a:rPr lang="en-US" altLang="ja-JP" b="0" i="0" dirty="0">
                <a:solidFill>
                  <a:srgbClr val="000000"/>
                </a:solidFill>
                <a:effectLst/>
                <a:latin typeface="Meiryo" panose="020B0604030504040204" pitchFamily="50" charset="-128"/>
                <a:ea typeface="Meiryo" panose="020B0604030504040204" pitchFamily="50" charset="-128"/>
              </a:rPr>
              <a:t>0.815</a:t>
            </a:r>
            <a:r>
              <a:rPr lang="ja-JP" altLang="en-US" b="0" i="0" dirty="0">
                <a:solidFill>
                  <a:srgbClr val="000000"/>
                </a:solidFill>
                <a:effectLst/>
                <a:latin typeface="Meiryo" panose="020B0604030504040204" pitchFamily="50" charset="-128"/>
                <a:ea typeface="Meiryo" panose="020B0604030504040204" pitchFamily="50" charset="-128"/>
              </a:rPr>
              <a:t>倍</a:t>
            </a:r>
          </a:p>
          <a:p>
            <a:pPr algn="l">
              <a:buFont typeface="Arial" panose="020B0604020202020204" pitchFamily="34" charset="0"/>
              <a:buChar char="•"/>
            </a:pPr>
            <a:r>
              <a:rPr lang="ja-JP" altLang="en-US" b="0" i="0" dirty="0">
                <a:solidFill>
                  <a:srgbClr val="000000"/>
                </a:solidFill>
                <a:effectLst/>
                <a:latin typeface="Meiryo" panose="020B0604030504040204" pitchFamily="50" charset="-128"/>
                <a:ea typeface="Meiryo" panose="020B0604030504040204" pitchFamily="50" charset="-128"/>
              </a:rPr>
              <a:t>平均密度：</a:t>
            </a:r>
            <a:r>
              <a:rPr lang="en-US" altLang="ja-JP" b="0" i="0" dirty="0">
                <a:solidFill>
                  <a:srgbClr val="000000"/>
                </a:solidFill>
                <a:effectLst/>
                <a:latin typeface="Meiryo" panose="020B0604030504040204" pitchFamily="50" charset="-128"/>
                <a:ea typeface="Meiryo" panose="020B0604030504040204" pitchFamily="50" charset="-128"/>
              </a:rPr>
              <a:t>5.24g/cm³</a:t>
            </a:r>
          </a:p>
          <a:p>
            <a:pPr algn="l">
              <a:buFont typeface="Arial" panose="020B0604020202020204" pitchFamily="34" charset="0"/>
              <a:buChar char="•"/>
            </a:pPr>
            <a:r>
              <a:rPr lang="ja-JP" altLang="en-US" b="0" i="0" dirty="0">
                <a:solidFill>
                  <a:srgbClr val="000000"/>
                </a:solidFill>
                <a:effectLst/>
                <a:latin typeface="Meiryo" panose="020B0604030504040204" pitchFamily="50" charset="-128"/>
                <a:ea typeface="Meiryo" panose="020B0604030504040204" pitchFamily="50" charset="-128"/>
              </a:rPr>
              <a:t>公転周期：</a:t>
            </a:r>
            <a:r>
              <a:rPr lang="en-US" altLang="ja-JP" b="0" i="0" dirty="0">
                <a:solidFill>
                  <a:srgbClr val="000000"/>
                </a:solidFill>
                <a:effectLst/>
                <a:latin typeface="Meiryo" panose="020B0604030504040204" pitchFamily="50" charset="-128"/>
                <a:ea typeface="Meiryo" panose="020B0604030504040204" pitchFamily="50" charset="-128"/>
              </a:rPr>
              <a:t>224.7</a:t>
            </a:r>
            <a:r>
              <a:rPr lang="ja-JP" altLang="en-US" b="0" i="0" dirty="0">
                <a:solidFill>
                  <a:srgbClr val="000000"/>
                </a:solidFill>
                <a:effectLst/>
                <a:latin typeface="Meiryo" panose="020B0604030504040204" pitchFamily="50" charset="-128"/>
                <a:ea typeface="Meiryo" panose="020B0604030504040204" pitchFamily="50" charset="-128"/>
              </a:rPr>
              <a:t>日</a:t>
            </a:r>
          </a:p>
          <a:p>
            <a:pPr algn="l">
              <a:buFont typeface="Arial" panose="020B0604020202020204" pitchFamily="34" charset="0"/>
              <a:buChar char="•"/>
            </a:pPr>
            <a:r>
              <a:rPr lang="ja-JP" altLang="en-US" b="0" i="0" dirty="0">
                <a:solidFill>
                  <a:srgbClr val="000000"/>
                </a:solidFill>
                <a:effectLst/>
                <a:latin typeface="Meiryo" panose="020B0604030504040204" pitchFamily="50" charset="-128"/>
                <a:ea typeface="Meiryo" panose="020B0604030504040204" pitchFamily="50" charset="-128"/>
              </a:rPr>
              <a:t>自転周期：</a:t>
            </a:r>
            <a:r>
              <a:rPr lang="en-US" altLang="ja-JP" b="0" i="0" dirty="0">
                <a:solidFill>
                  <a:srgbClr val="000000"/>
                </a:solidFill>
                <a:effectLst/>
                <a:latin typeface="Meiryo" panose="020B0604030504040204" pitchFamily="50" charset="-128"/>
                <a:ea typeface="Meiryo" panose="020B0604030504040204" pitchFamily="50" charset="-128"/>
              </a:rPr>
              <a:t>243.02</a:t>
            </a:r>
            <a:r>
              <a:rPr lang="ja-JP" altLang="en-US" b="0" i="0" dirty="0">
                <a:solidFill>
                  <a:srgbClr val="000000"/>
                </a:solidFill>
                <a:effectLst/>
                <a:latin typeface="Meiryo" panose="020B0604030504040204" pitchFamily="50" charset="-128"/>
                <a:ea typeface="Meiryo" panose="020B0604030504040204" pitchFamily="50" charset="-128"/>
              </a:rPr>
              <a:t>日</a:t>
            </a:r>
          </a:p>
          <a:p>
            <a:pPr algn="l"/>
            <a:endParaRPr lang="en-US" altLang="ja-JP" b="0" i="0" dirty="0">
              <a:solidFill>
                <a:srgbClr val="000000"/>
              </a:solidFill>
              <a:effectLst/>
              <a:latin typeface="Meiryo" panose="020B0604030504040204" pitchFamily="50" charset="-128"/>
              <a:ea typeface="Meiryo" panose="020B0604030504040204" pitchFamily="50" charset="-128"/>
            </a:endParaRPr>
          </a:p>
          <a:p>
            <a:pPr algn="l"/>
            <a:r>
              <a:rPr lang="ja-JP" altLang="en-US" b="0" i="0" dirty="0">
                <a:solidFill>
                  <a:srgbClr val="EEEEEE"/>
                </a:solidFill>
                <a:effectLst/>
                <a:latin typeface="Lato" panose="020F0502020204030203" pitchFamily="34" charset="0"/>
              </a:rPr>
              <a:t>金星の形成</a:t>
            </a:r>
          </a:p>
          <a:p>
            <a:pPr algn="l"/>
            <a:r>
              <a:rPr lang="ja-JP" altLang="en-US" b="0" i="0" dirty="0">
                <a:solidFill>
                  <a:srgbClr val="EEEEEE"/>
                </a:solidFill>
                <a:effectLst/>
                <a:latin typeface="Lato" panose="020F0502020204030203" pitchFamily="34" charset="0"/>
              </a:rPr>
              <a:t>金星は他の太陽系の惑星と一緒に形成されました。約</a:t>
            </a:r>
            <a:r>
              <a:rPr lang="en-US" altLang="ja-JP" b="0" i="0" dirty="0">
                <a:solidFill>
                  <a:srgbClr val="EEEEEE"/>
                </a:solidFill>
                <a:effectLst/>
                <a:latin typeface="Lato" panose="020F0502020204030203" pitchFamily="34" charset="0"/>
              </a:rPr>
              <a:t>45</a:t>
            </a:r>
            <a:r>
              <a:rPr lang="ja-JP" altLang="en-US" b="0" i="0" dirty="0">
                <a:solidFill>
                  <a:srgbClr val="EEEEEE"/>
                </a:solidFill>
                <a:effectLst/>
                <a:latin typeface="Lato" panose="020F0502020204030203" pitchFamily="34" charset="0"/>
              </a:rPr>
              <a:t>億年前、星間ガスと塵の巨大な雲が自重で崩壊し、原始惑星系円盤に平らになりました。金星と他の岩石の惑星はこの円盤の内側に形成され、ガス巨人は若い太陽系の外側の領域に定住しました。</a:t>
            </a:r>
          </a:p>
          <a:p>
            <a:pPr algn="l"/>
            <a:r>
              <a:rPr lang="ja-JP" altLang="en-US" b="0" i="0" dirty="0">
                <a:solidFill>
                  <a:srgbClr val="EEEEEE"/>
                </a:solidFill>
                <a:effectLst/>
                <a:latin typeface="Lato" panose="020F0502020204030203" pitchFamily="34" charset="0"/>
              </a:rPr>
              <a:t>金星の構造</a:t>
            </a:r>
          </a:p>
          <a:p>
            <a:pPr algn="l"/>
            <a:endParaRPr lang="ja-JP" altLang="en-US" b="0" i="0" dirty="0">
              <a:solidFill>
                <a:srgbClr val="000000"/>
              </a:solidFill>
              <a:effectLst/>
              <a:latin typeface="Meiryo" panose="020B0604030504040204" pitchFamily="50" charset="-128"/>
              <a:ea typeface="Meiryo" panose="020B0604030504040204" pitchFamily="50" charset="-128"/>
            </a:endParaRPr>
          </a:p>
          <a:p>
            <a:pPr algn="just"/>
            <a:endParaRPr lang="ja-JP" altLang="en-US" b="0" i="0" dirty="0">
              <a:solidFill>
                <a:srgbClr val="212529"/>
              </a:solidFill>
              <a:effectLst/>
              <a:latin typeface="system-ui"/>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7</a:t>
            </a:fld>
            <a:endParaRPr lang="en-US" altLang="ja-JP" dirty="0"/>
          </a:p>
        </p:txBody>
      </p:sp>
    </p:spTree>
    <p:extLst>
      <p:ext uri="{BB962C8B-B14F-4D97-AF65-F5344CB8AC3E}">
        <p14:creationId xmlns:p14="http://schemas.microsoft.com/office/powerpoint/2010/main" val="1569917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b="1" i="0" dirty="0">
                <a:solidFill>
                  <a:srgbClr val="000000"/>
                </a:solidFill>
                <a:effectLst/>
                <a:latin typeface="Meiryo" panose="020B0604030504040204" pitchFamily="50" charset="-128"/>
                <a:ea typeface="Meiryo" panose="020B0604030504040204" pitchFamily="50" charset="-128"/>
              </a:rPr>
              <a:t>金星の見かけの形と</a:t>
            </a:r>
            <a:br>
              <a:rPr lang="ja-JP" altLang="en-US" b="1" i="0" dirty="0">
                <a:solidFill>
                  <a:srgbClr val="000000"/>
                </a:solidFill>
                <a:effectLst/>
                <a:latin typeface="Meiryo" panose="020B0604030504040204" pitchFamily="50" charset="-128"/>
                <a:ea typeface="Meiryo" panose="020B0604030504040204" pitchFamily="50" charset="-128"/>
              </a:rPr>
            </a:br>
            <a:r>
              <a:rPr lang="ja-JP" altLang="en-US" b="1" i="0" dirty="0">
                <a:solidFill>
                  <a:srgbClr val="000000"/>
                </a:solidFill>
                <a:effectLst/>
                <a:latin typeface="Meiryo" panose="020B0604030504040204" pitchFamily="50" charset="-128"/>
                <a:ea typeface="Meiryo" panose="020B0604030504040204" pitchFamily="50" charset="-128"/>
              </a:rPr>
              <a:t>大きさ</a:t>
            </a:r>
            <a:endParaRPr lang="ja-JP" altLang="en-US" b="0" i="0" dirty="0">
              <a:solidFill>
                <a:srgbClr val="000000"/>
              </a:solidFill>
              <a:effectLst/>
              <a:latin typeface="Meiryo" panose="020B0604030504040204" pitchFamily="50" charset="-128"/>
              <a:ea typeface="Meiryo" panose="020B0604030504040204" pitchFamily="50" charset="-128"/>
            </a:endParaRPr>
          </a:p>
          <a:p>
            <a:pPr algn="l"/>
            <a:r>
              <a:rPr lang="ja-JP" altLang="en-US" b="0" i="0" dirty="0">
                <a:solidFill>
                  <a:srgbClr val="000000"/>
                </a:solidFill>
                <a:effectLst/>
                <a:latin typeface="Meiryo" panose="020B0604030504040204" pitchFamily="50" charset="-128"/>
                <a:ea typeface="Meiryo" panose="020B0604030504040204" pitchFamily="50" charset="-128"/>
              </a:rPr>
              <a:t>地球から距離が近いほど大きく、遠いほど小さく見える</a:t>
            </a:r>
          </a:p>
          <a:p>
            <a:pPr algn="l"/>
            <a:r>
              <a:rPr lang="ja-JP" altLang="en-US" b="0" i="0" dirty="0">
                <a:solidFill>
                  <a:srgbClr val="000000"/>
                </a:solidFill>
                <a:effectLst/>
                <a:latin typeface="Meiryo" panose="020B0604030504040204" pitchFamily="50" charset="-128"/>
                <a:ea typeface="Meiryo" panose="020B0604030504040204" pitchFamily="50" charset="-128"/>
              </a:rPr>
              <a:t>地球に近づくほど、</a:t>
            </a:r>
            <a:br>
              <a:rPr lang="ja-JP" altLang="en-US" b="0" i="0" dirty="0">
                <a:solidFill>
                  <a:srgbClr val="000000"/>
                </a:solidFill>
                <a:effectLst/>
                <a:latin typeface="Meiryo" panose="020B0604030504040204" pitchFamily="50" charset="-128"/>
                <a:ea typeface="Meiryo" panose="020B0604030504040204" pitchFamily="50" charset="-128"/>
              </a:rPr>
            </a:br>
            <a:r>
              <a:rPr lang="ja-JP" altLang="en-US" b="0" i="0" dirty="0">
                <a:solidFill>
                  <a:srgbClr val="000000"/>
                </a:solidFill>
                <a:effectLst/>
                <a:latin typeface="Meiryo" panose="020B0604030504040204" pitchFamily="50" charset="-128"/>
                <a:ea typeface="Meiryo" panose="020B0604030504040204" pitchFamily="50" charset="-128"/>
              </a:rPr>
              <a:t>欠けて見える</a:t>
            </a:r>
            <a:endParaRPr lang="en-US" altLang="ja-JP" b="0" i="0" dirty="0">
              <a:solidFill>
                <a:srgbClr val="000000"/>
              </a:solidFill>
              <a:effectLst/>
              <a:latin typeface="Meiryo" panose="020B0604030504040204" pitchFamily="50" charset="-128"/>
              <a:ea typeface="Meiryo" panose="020B0604030504040204" pitchFamily="50"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b="0" i="0" dirty="0">
                <a:solidFill>
                  <a:srgbClr val="000000"/>
                </a:solidFill>
                <a:effectLst/>
                <a:latin typeface="Meiryo" panose="020B0604030504040204" pitchFamily="50" charset="-128"/>
                <a:ea typeface="Meiryo" panose="020B0604030504040204" pitchFamily="50" charset="-128"/>
              </a:rPr>
              <a:t>最初に金星を訪れた探査機は、</a:t>
            </a:r>
            <a:r>
              <a:rPr lang="en-US" altLang="ja-JP" b="0" i="0" dirty="0">
                <a:solidFill>
                  <a:srgbClr val="000000"/>
                </a:solidFill>
                <a:effectLst/>
                <a:latin typeface="Meiryo" panose="020B0604030504040204" pitchFamily="50" charset="-128"/>
                <a:ea typeface="Meiryo" panose="020B0604030504040204" pitchFamily="50" charset="-128"/>
              </a:rPr>
              <a:t>1962</a:t>
            </a:r>
            <a:r>
              <a:rPr lang="ja-JP" altLang="en-US" b="0" i="0" dirty="0">
                <a:solidFill>
                  <a:srgbClr val="000000"/>
                </a:solidFill>
                <a:effectLst/>
                <a:latin typeface="Meiryo" panose="020B0604030504040204" pitchFamily="50" charset="-128"/>
                <a:ea typeface="Meiryo" panose="020B0604030504040204" pitchFamily="50" charset="-128"/>
              </a:rPr>
              <a:t>年の </a:t>
            </a:r>
            <a:r>
              <a:rPr lang="ja-JP" altLang="en-US" b="0" i="0" dirty="0">
                <a:solidFill>
                  <a:srgbClr val="000000"/>
                </a:solidFill>
                <a:effectLst/>
                <a:latin typeface="Meiryo" panose="020B0604030504040204" pitchFamily="50" charset="-128"/>
                <a:ea typeface="Meiryo" panose="020B0604030504040204" pitchFamily="50" charset="-128"/>
                <a:hlinkClick r:id="rId3"/>
              </a:rPr>
              <a:t>マリナー２号</a:t>
            </a:r>
            <a:r>
              <a:rPr lang="ja-JP" altLang="en-US" b="0" i="0" dirty="0">
                <a:solidFill>
                  <a:srgbClr val="000000"/>
                </a:solidFill>
                <a:effectLst/>
                <a:latin typeface="Meiryo" panose="020B0604030504040204" pitchFamily="50" charset="-128"/>
                <a:ea typeface="Meiryo" panose="020B0604030504040204" pitchFamily="50" charset="-128"/>
              </a:rPr>
              <a:t>でした。それに引き続いて、 </a:t>
            </a:r>
            <a:r>
              <a:rPr lang="ja-JP" altLang="en-US" b="0" i="0" dirty="0">
                <a:solidFill>
                  <a:srgbClr val="000000"/>
                </a:solidFill>
                <a:effectLst/>
                <a:latin typeface="Meiryo" panose="020B0604030504040204" pitchFamily="50" charset="-128"/>
                <a:ea typeface="Meiryo" panose="020B0604030504040204" pitchFamily="50" charset="-128"/>
                <a:hlinkClick r:id="rId4"/>
              </a:rPr>
              <a:t>パイオニア・ビーナス号</a:t>
            </a:r>
            <a:r>
              <a:rPr lang="ja-JP" altLang="en-US" b="0" i="0" dirty="0">
                <a:solidFill>
                  <a:srgbClr val="000000"/>
                </a:solidFill>
                <a:effectLst/>
                <a:latin typeface="Meiryo" panose="020B0604030504040204" pitchFamily="50" charset="-128"/>
                <a:ea typeface="Meiryo" panose="020B0604030504040204" pitchFamily="50" charset="-128"/>
              </a:rPr>
              <a:t>や、 最初に他の惑星に着陸したソ連の </a:t>
            </a:r>
            <a:r>
              <a:rPr lang="ja-JP" altLang="en-US" b="0" i="0" dirty="0">
                <a:solidFill>
                  <a:srgbClr val="000000"/>
                </a:solidFill>
                <a:effectLst/>
                <a:latin typeface="Meiryo" panose="020B0604030504040204" pitchFamily="50" charset="-128"/>
                <a:ea typeface="Meiryo" panose="020B0604030504040204" pitchFamily="50" charset="-128"/>
                <a:hlinkClick r:id="rId5"/>
              </a:rPr>
              <a:t>ヴェネラ７号</a:t>
            </a:r>
            <a:r>
              <a:rPr lang="ja-JP" altLang="en-US" b="0" i="0" dirty="0">
                <a:solidFill>
                  <a:srgbClr val="000000"/>
                </a:solidFill>
                <a:effectLst/>
                <a:latin typeface="Meiryo" panose="020B0604030504040204" pitchFamily="50" charset="-128"/>
                <a:ea typeface="Meiryo" panose="020B0604030504040204" pitchFamily="50" charset="-128"/>
              </a:rPr>
              <a:t>、 最初に金星表面の写真を送信してきた </a:t>
            </a:r>
            <a:r>
              <a:rPr lang="ja-JP" altLang="en-US" b="0" i="0" dirty="0">
                <a:solidFill>
                  <a:srgbClr val="000000"/>
                </a:solidFill>
                <a:effectLst/>
                <a:latin typeface="Meiryo" panose="020B0604030504040204" pitchFamily="50" charset="-128"/>
                <a:ea typeface="Meiryo" panose="020B0604030504040204" pitchFamily="50" charset="-128"/>
                <a:hlinkClick r:id="rId6"/>
              </a:rPr>
              <a:t>ヴェネラ９号</a:t>
            </a:r>
            <a:r>
              <a:rPr lang="ja-JP" altLang="en-US" b="0" i="0" dirty="0">
                <a:solidFill>
                  <a:srgbClr val="000000"/>
                </a:solidFill>
                <a:effectLst/>
                <a:latin typeface="Meiryo" panose="020B0604030504040204" pitchFamily="50" charset="-128"/>
                <a:ea typeface="Meiryo" panose="020B0604030504040204" pitchFamily="50" charset="-128"/>
              </a:rPr>
              <a:t>など数々の探査機が訪れています （全部で</a:t>
            </a:r>
            <a:r>
              <a:rPr lang="en-US" altLang="ja-JP" b="0" i="0" dirty="0">
                <a:solidFill>
                  <a:srgbClr val="000000"/>
                </a:solidFill>
                <a:effectLst/>
                <a:latin typeface="Meiryo" panose="020B0604030504040204" pitchFamily="50" charset="-128"/>
                <a:ea typeface="Meiryo" panose="020B0604030504040204" pitchFamily="50" charset="-128"/>
              </a:rPr>
              <a:t>20</a:t>
            </a:r>
            <a:r>
              <a:rPr lang="ja-JP" altLang="en-US" b="0" i="0" dirty="0">
                <a:solidFill>
                  <a:srgbClr val="000000"/>
                </a:solidFill>
                <a:effectLst/>
                <a:latin typeface="Meiryo" panose="020B0604030504040204" pitchFamily="50" charset="-128"/>
                <a:ea typeface="Meiryo" panose="020B0604030504040204" pitchFamily="50" charset="-128"/>
              </a:rPr>
              <a:t>以上になります）。 最近、アメリカの金星のまわりを回る探査機 </a:t>
            </a:r>
            <a:r>
              <a:rPr lang="ja-JP" altLang="en-US" b="0" i="0" dirty="0">
                <a:solidFill>
                  <a:srgbClr val="000000"/>
                </a:solidFill>
                <a:effectLst/>
                <a:latin typeface="Meiryo" panose="020B0604030504040204" pitchFamily="50" charset="-128"/>
                <a:ea typeface="Meiryo" panose="020B0604030504040204" pitchFamily="50" charset="-128"/>
                <a:hlinkClick r:id="rId7"/>
              </a:rPr>
              <a:t>マゼラン</a:t>
            </a:r>
            <a:r>
              <a:rPr lang="ja-JP" altLang="en-US" b="0" i="0" dirty="0">
                <a:solidFill>
                  <a:srgbClr val="000000"/>
                </a:solidFill>
                <a:effectLst/>
                <a:latin typeface="Meiryo" panose="020B0604030504040204" pitchFamily="50" charset="-128"/>
                <a:ea typeface="Meiryo" panose="020B0604030504040204" pitchFamily="50" charset="-128"/>
              </a:rPr>
              <a:t>は、 レーダーを使って金星表面の詳細な地図を作成しました。</a:t>
            </a:r>
          </a:p>
          <a:p>
            <a:pPr algn="l"/>
            <a:endParaRPr lang="en-US" altLang="ja-JP" b="0" i="0" dirty="0">
              <a:solidFill>
                <a:srgbClr val="000000"/>
              </a:solidFill>
              <a:effectLst/>
              <a:latin typeface="Meiryo" panose="020B0604030504040204" pitchFamily="50" charset="-128"/>
              <a:ea typeface="Meiryo" panose="020B0604030504040204" pitchFamily="50" charset="-128"/>
            </a:endParaRPr>
          </a:p>
          <a:p>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プトレマイオスの天動説では、金星は地球の周りをまわりつつ、太陽よりも先行したり、遅れたりしている。だが、「周転円」というつじつまあわせの為の軌道を考慮しても、地球からの距離の順番としては、金星は太陽よりもち急に近い場所をめぐっているはずであった。したがって、金星画太陽の光を浴びて輝いてるとすれば、金星が大きく掛けて見えるのは天動説でも可能で、それほどおどろくべきことではない。天動説にしたがうならば、金星は太陽の向こう側、すなわち地球から大洋よりも遠いところにまわりこむことはない。したがって、金星の満ち欠けは、せいぜい半月止まりで、それよりも丸くなることは考えられず、満月のようにまるくならないはずだ。しかしガリレオが観察したのは、しだいにちいさく、そして丸くなっていく金星の姿であｔった。小さくなるのは、地球から遠ざかるのを示しているし、丸くなることは太陽の向こう側にまわりこむことを示している。子の観測結果こそ、金星が太陽の周りを回っている、つまり地動説の方が自然とガリレオが考えた理由のひとつである。</a:t>
            </a:r>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r>
              <a:rPr lang="en-US" altLang="ja-JP"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天動説</a:t>
            </a:r>
            <a:r>
              <a:rPr lang="en-US" altLang="ja-JP"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を覆した理論の、根拠でもあります。</a:t>
            </a:r>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r>
              <a:rPr lang="ja-JP" altLang="en-US" b="0" i="0" dirty="0">
                <a:solidFill>
                  <a:srgbClr val="000000"/>
                </a:solidFill>
                <a:effectLst/>
                <a:latin typeface="ＭＳ Ｐゴシック" panose="020B0600070205080204" pitchFamily="50" charset="-128"/>
                <a:ea typeface="ＭＳ Ｐゴシック" panose="020B0600070205080204" pitchFamily="50" charset="-128"/>
              </a:rPr>
              <a:t>金</a:t>
            </a:r>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r>
              <a:rPr lang="ja-JP" altLang="en-US" b="0" i="0" dirty="0">
                <a:solidFill>
                  <a:srgbClr val="000000"/>
                </a:solidFill>
                <a:effectLst/>
                <a:latin typeface="ＭＳ Ｐゴシック" panose="020B0600070205080204" pitchFamily="50" charset="-128"/>
                <a:ea typeface="ＭＳ Ｐゴシック" panose="020B0600070205080204" pitchFamily="50" charset="-128"/>
              </a:rPr>
              <a:t>星の満ち欠けは、せいぜい半月止まりで、それよりも丸くなることは考えられず、満月のようにまるくならないはずだ</a:t>
            </a:r>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8</a:t>
            </a:fld>
            <a:endParaRPr lang="en-US" altLang="ja-JP" dirty="0"/>
          </a:p>
        </p:txBody>
      </p:sp>
    </p:spTree>
    <p:extLst>
      <p:ext uri="{BB962C8B-B14F-4D97-AF65-F5344CB8AC3E}">
        <p14:creationId xmlns:p14="http://schemas.microsoft.com/office/powerpoint/2010/main" val="3922257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Line 12"/>
          <p:cNvSpPr>
            <a:spLocks noChangeShapeType="1"/>
          </p:cNvSpPr>
          <p:nvPr/>
        </p:nvSpPr>
        <p:spPr bwMode="gray">
          <a:xfrm>
            <a:off x="0" y="676276"/>
            <a:ext cx="9144000" cy="0"/>
          </a:xfrm>
          <a:prstGeom prst="line">
            <a:avLst/>
          </a:prstGeom>
          <a:noFill/>
          <a:ln w="28575">
            <a:solidFill>
              <a:schemeClr val="bg1"/>
            </a:solidFill>
            <a:round/>
            <a:headEnd/>
            <a:tailEnd/>
          </a:ln>
        </p:spPr>
        <p:txBody>
          <a:bodyPr/>
          <a:lstStyle/>
          <a:p>
            <a:pPr eaLnBrk="0" hangingPunct="0">
              <a:defRPr/>
            </a:pPr>
            <a:endParaRPr lang="ja-JP" altLang="en-US" dirty="0">
              <a:latin typeface="游ゴシック" panose="020B0400000000000000" pitchFamily="50" charset="-128"/>
            </a:endParaRPr>
          </a:p>
        </p:txBody>
      </p:sp>
      <p:sp>
        <p:nvSpPr>
          <p:cNvPr id="3074" name="Rectangle 2"/>
          <p:cNvSpPr>
            <a:spLocks noGrp="1" noChangeArrowheads="1"/>
          </p:cNvSpPr>
          <p:nvPr>
            <p:ph type="ctrTitle"/>
          </p:nvPr>
        </p:nvSpPr>
        <p:spPr>
          <a:xfrm>
            <a:off x="838200" y="2133600"/>
            <a:ext cx="7772400" cy="720725"/>
          </a:xfrm>
        </p:spPr>
        <p:txBody>
          <a:bodyPr/>
          <a:lstStyle>
            <a:lvl1pPr algn="ct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371600" y="3789363"/>
            <a:ext cx="6400800" cy="911225"/>
          </a:xfrm>
        </p:spPr>
        <p:txBody>
          <a:bodyPr/>
          <a:lstStyle>
            <a:lvl1pPr marL="0" indent="0" algn="ctr">
              <a:buFontTx/>
              <a:buNone/>
              <a:defRPr sz="2400"/>
            </a:lvl1pPr>
          </a:lstStyle>
          <a:p>
            <a:r>
              <a:rPr lang="ja-JP" altLang="en-US"/>
              <a:t>マスタ サブタイトルの書式設定</a:t>
            </a:r>
          </a:p>
        </p:txBody>
      </p:sp>
      <p:sp>
        <p:nvSpPr>
          <p:cNvPr id="10" name="Rectangle 5"/>
          <p:cNvSpPr>
            <a:spLocks noGrp="1" noChangeArrowheads="1"/>
          </p:cNvSpPr>
          <p:nvPr>
            <p:ph type="ftr" sz="quarter" idx="11"/>
          </p:nvPr>
        </p:nvSpPr>
        <p:spPr>
          <a:xfrm>
            <a:off x="7462556" y="6579035"/>
            <a:ext cx="1710019" cy="198784"/>
          </a:xfrm>
        </p:spPr>
        <p:txBody>
          <a:bodyPr/>
          <a:lstStyle>
            <a:lvl1pPr>
              <a:defRPr sz="1050"/>
            </a:lvl1p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9</a:t>
            </a:r>
            <a:r>
              <a:rPr lang="zh-TW" altLang="en-US" dirty="0">
                <a:latin typeface="游ゴシック" panose="020B0400000000000000" pitchFamily="50" charset="-128"/>
              </a:rPr>
              <a:t>月</a:t>
            </a:r>
            <a:r>
              <a:rPr lang="en-US" altLang="zh-TW" dirty="0">
                <a:latin typeface="游ゴシック" panose="020B0400000000000000" pitchFamily="50" charset="-128"/>
              </a:rPr>
              <a:t>10</a:t>
            </a:r>
            <a:r>
              <a:rPr lang="zh-TW" altLang="en-US" dirty="0">
                <a:latin typeface="游ゴシック" panose="020B0400000000000000" pitchFamily="50" charset="-128"/>
              </a:rPr>
              <a:t>日 </a:t>
            </a:r>
            <a:r>
              <a:rPr lang="ja-JP" altLang="en-US" dirty="0">
                <a:latin typeface="游ゴシック" panose="020B0400000000000000" pitchFamily="50" charset="-128"/>
              </a:rPr>
              <a:t>観測会</a:t>
            </a:r>
          </a:p>
        </p:txBody>
      </p:sp>
      <p:sp>
        <p:nvSpPr>
          <p:cNvPr id="4" name="Rectangle 9"/>
          <p:cNvSpPr>
            <a:spLocks noChangeArrowheads="1"/>
          </p:cNvSpPr>
          <p:nvPr/>
        </p:nvSpPr>
        <p:spPr bwMode="gray">
          <a:xfrm>
            <a:off x="0" y="8822"/>
            <a:ext cx="9144000" cy="720726"/>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dirty="0">
              <a:latin typeface="游ゴシック" panose="020B0400000000000000" pitchFamily="50" charset="-128"/>
            </a:endParaRPr>
          </a:p>
        </p:txBody>
      </p:sp>
    </p:spTree>
    <p:extLst>
      <p:ext uri="{BB962C8B-B14F-4D97-AF65-F5344CB8AC3E}">
        <p14:creationId xmlns:p14="http://schemas.microsoft.com/office/powerpoint/2010/main" val="354021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72A229-99ED-4B26-8891-6764ACD5C7D9}"/>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CDA6464-9898-490F-9C01-2CCEE80A48B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3C51F0F-F3D0-44B2-9D15-76F035E417A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88D40C7-B9F7-4279-AB0D-E0805280D81E}"/>
              </a:ext>
            </a:extLst>
          </p:cNvPr>
          <p:cNvSpPr>
            <a:spLocks noGrp="1"/>
          </p:cNvSpPr>
          <p:nvPr>
            <p:ph type="dt" sz="half" idx="10"/>
          </p:nvPr>
        </p:nvSpPr>
        <p:spPr/>
        <p:txBody>
          <a:bodyPr/>
          <a:lstStyle/>
          <a:p>
            <a:fld id="{05AEFEC1-983B-4C63-A631-551B0C4F083B}" type="datetimeFigureOut">
              <a:rPr kumimoji="1" lang="ja-JP" altLang="en-US" smtClean="0"/>
              <a:t>2023/10/11</a:t>
            </a:fld>
            <a:endParaRPr kumimoji="1" lang="ja-JP" altLang="en-US"/>
          </a:p>
        </p:txBody>
      </p:sp>
      <p:sp>
        <p:nvSpPr>
          <p:cNvPr id="6" name="フッター プレースホルダー 5">
            <a:extLst>
              <a:ext uri="{FF2B5EF4-FFF2-40B4-BE49-F238E27FC236}">
                <a16:creationId xmlns:a16="http://schemas.microsoft.com/office/drawing/2014/main" id="{EA3EE1E9-593C-40A3-941F-89DB03540D3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09D03C-BC2B-4376-BA9E-C1E7EB70A2D9}"/>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1747330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D3503E-A60E-4289-833A-82922FAA9AA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1970CAE-33CB-44FE-A71C-E607ED8B697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659F116-30CA-47AA-8DCA-E8C053D6502B}"/>
              </a:ext>
            </a:extLst>
          </p:cNvPr>
          <p:cNvSpPr>
            <a:spLocks noGrp="1"/>
          </p:cNvSpPr>
          <p:nvPr>
            <p:ph type="dt" sz="half" idx="10"/>
          </p:nvPr>
        </p:nvSpPr>
        <p:spPr/>
        <p:txBody>
          <a:bodyPr/>
          <a:lstStyle/>
          <a:p>
            <a:fld id="{05AEFEC1-983B-4C63-A631-551B0C4F083B}" type="datetimeFigureOut">
              <a:rPr kumimoji="1" lang="ja-JP" altLang="en-US" smtClean="0"/>
              <a:t>2023/10/11</a:t>
            </a:fld>
            <a:endParaRPr kumimoji="1" lang="ja-JP" altLang="en-US"/>
          </a:p>
        </p:txBody>
      </p:sp>
      <p:sp>
        <p:nvSpPr>
          <p:cNvPr id="5" name="フッター プレースホルダー 4">
            <a:extLst>
              <a:ext uri="{FF2B5EF4-FFF2-40B4-BE49-F238E27FC236}">
                <a16:creationId xmlns:a16="http://schemas.microsoft.com/office/drawing/2014/main" id="{FA37C286-D05A-45C1-B8A8-AE511F9362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4605FC-6F05-441B-893F-1CB4C57B1D3A}"/>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1351432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168099A-9A67-4153-9597-F841184E90FC}"/>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C5BD73-0BF4-4588-A9D9-F82D5EBF3AB2}"/>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C1A71A-68B2-437C-B806-7305D97EBED9}"/>
              </a:ext>
            </a:extLst>
          </p:cNvPr>
          <p:cNvSpPr>
            <a:spLocks noGrp="1"/>
          </p:cNvSpPr>
          <p:nvPr>
            <p:ph type="dt" sz="half" idx="10"/>
          </p:nvPr>
        </p:nvSpPr>
        <p:spPr/>
        <p:txBody>
          <a:bodyPr/>
          <a:lstStyle/>
          <a:p>
            <a:fld id="{05AEFEC1-983B-4C63-A631-551B0C4F083B}" type="datetimeFigureOut">
              <a:rPr kumimoji="1" lang="ja-JP" altLang="en-US" smtClean="0"/>
              <a:t>2023/10/11</a:t>
            </a:fld>
            <a:endParaRPr kumimoji="1" lang="ja-JP" altLang="en-US"/>
          </a:p>
        </p:txBody>
      </p:sp>
      <p:sp>
        <p:nvSpPr>
          <p:cNvPr id="5" name="フッター プレースホルダー 4">
            <a:extLst>
              <a:ext uri="{FF2B5EF4-FFF2-40B4-BE49-F238E27FC236}">
                <a16:creationId xmlns:a16="http://schemas.microsoft.com/office/drawing/2014/main" id="{40487FBF-F0EC-41A5-BA95-BCF1B1A2050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B73163-9998-4A49-8AFF-7F35E9A6CC3A}"/>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38093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656AF5-C53A-4FD8-8A64-E3FC2495E003}"/>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31CE585-A47E-4C54-AD7A-7DD5D670977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436FF95-234D-498E-A2A3-2F35F9BFF27F}"/>
              </a:ext>
            </a:extLst>
          </p:cNvPr>
          <p:cNvSpPr>
            <a:spLocks noGrp="1"/>
          </p:cNvSpPr>
          <p:nvPr>
            <p:ph type="dt" sz="half" idx="10"/>
          </p:nvPr>
        </p:nvSpPr>
        <p:spPr/>
        <p:txBody>
          <a:bodyPr/>
          <a:lstStyle/>
          <a:p>
            <a:fld id="{05AEFEC1-983B-4C63-A631-551B0C4F083B}" type="datetimeFigureOut">
              <a:rPr kumimoji="1" lang="ja-JP" altLang="en-US" smtClean="0"/>
              <a:t>2023/10/11</a:t>
            </a:fld>
            <a:endParaRPr kumimoji="1" lang="ja-JP" altLang="en-US"/>
          </a:p>
        </p:txBody>
      </p:sp>
      <p:sp>
        <p:nvSpPr>
          <p:cNvPr id="5" name="フッター プレースホルダー 4">
            <a:extLst>
              <a:ext uri="{FF2B5EF4-FFF2-40B4-BE49-F238E27FC236}">
                <a16:creationId xmlns:a16="http://schemas.microsoft.com/office/drawing/2014/main" id="{0BD555B2-A6DB-4DB6-A5D1-8C7B8E097FC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839A9B7-32BF-4B81-A3E5-AAAACAACCE2F}"/>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223448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1FFDD9-563F-49AE-9811-D852353B79C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20515B-ACDD-45BE-9BE2-2FE96D81389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8314AC0-D556-4E96-8E88-4A60CAB53E89}"/>
              </a:ext>
            </a:extLst>
          </p:cNvPr>
          <p:cNvSpPr>
            <a:spLocks noGrp="1"/>
          </p:cNvSpPr>
          <p:nvPr>
            <p:ph type="dt" sz="half" idx="10"/>
          </p:nvPr>
        </p:nvSpPr>
        <p:spPr/>
        <p:txBody>
          <a:bodyPr/>
          <a:lstStyle/>
          <a:p>
            <a:fld id="{05AEFEC1-983B-4C63-A631-551B0C4F083B}" type="datetimeFigureOut">
              <a:rPr kumimoji="1" lang="ja-JP" altLang="en-US" smtClean="0"/>
              <a:t>2023/10/11</a:t>
            </a:fld>
            <a:endParaRPr kumimoji="1" lang="ja-JP" altLang="en-US"/>
          </a:p>
        </p:txBody>
      </p:sp>
      <p:sp>
        <p:nvSpPr>
          <p:cNvPr id="5" name="フッター プレースホルダー 4">
            <a:extLst>
              <a:ext uri="{FF2B5EF4-FFF2-40B4-BE49-F238E27FC236}">
                <a16:creationId xmlns:a16="http://schemas.microsoft.com/office/drawing/2014/main" id="{FBFE3483-D2C5-4F1D-A052-DADA85CE38C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BE011BE-A184-467A-8544-0AE49277DFCF}"/>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63150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6996A7-0C84-40D0-B528-54CDE2B2E0FF}"/>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216A69A-3CE3-488E-AF4D-69CE67101E4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3B4CFF7-A81B-40CD-9B5B-522B033AAFD1}"/>
              </a:ext>
            </a:extLst>
          </p:cNvPr>
          <p:cNvSpPr>
            <a:spLocks noGrp="1"/>
          </p:cNvSpPr>
          <p:nvPr>
            <p:ph type="dt" sz="half" idx="10"/>
          </p:nvPr>
        </p:nvSpPr>
        <p:spPr/>
        <p:txBody>
          <a:bodyPr/>
          <a:lstStyle/>
          <a:p>
            <a:fld id="{05AEFEC1-983B-4C63-A631-551B0C4F083B}" type="datetimeFigureOut">
              <a:rPr kumimoji="1" lang="ja-JP" altLang="en-US" smtClean="0"/>
              <a:t>2023/10/11</a:t>
            </a:fld>
            <a:endParaRPr kumimoji="1" lang="ja-JP" altLang="en-US"/>
          </a:p>
        </p:txBody>
      </p:sp>
      <p:sp>
        <p:nvSpPr>
          <p:cNvPr id="5" name="フッター プレースホルダー 4">
            <a:extLst>
              <a:ext uri="{FF2B5EF4-FFF2-40B4-BE49-F238E27FC236}">
                <a16:creationId xmlns:a16="http://schemas.microsoft.com/office/drawing/2014/main" id="{24CDAF78-01FE-4593-A481-09EA5F010F6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02C6EC-C54D-4EB3-B613-42BC2ABB5E70}"/>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72181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1D41F1-5E4F-45E2-AE4F-0421CAC62AA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0D45B1-8D59-4021-9B7F-271CE97B5DD4}"/>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E872C0D-1E53-4EA3-AC00-D7B0E29999BE}"/>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8819E78-4D7E-4AD1-9297-AB60CFC2C782}"/>
              </a:ext>
            </a:extLst>
          </p:cNvPr>
          <p:cNvSpPr>
            <a:spLocks noGrp="1"/>
          </p:cNvSpPr>
          <p:nvPr>
            <p:ph type="dt" sz="half" idx="10"/>
          </p:nvPr>
        </p:nvSpPr>
        <p:spPr/>
        <p:txBody>
          <a:bodyPr/>
          <a:lstStyle/>
          <a:p>
            <a:fld id="{05AEFEC1-983B-4C63-A631-551B0C4F083B}" type="datetimeFigureOut">
              <a:rPr kumimoji="1" lang="ja-JP" altLang="en-US" smtClean="0"/>
              <a:t>2023/10/11</a:t>
            </a:fld>
            <a:endParaRPr kumimoji="1" lang="ja-JP" altLang="en-US"/>
          </a:p>
        </p:txBody>
      </p:sp>
      <p:sp>
        <p:nvSpPr>
          <p:cNvPr id="6" name="フッター プレースホルダー 5">
            <a:extLst>
              <a:ext uri="{FF2B5EF4-FFF2-40B4-BE49-F238E27FC236}">
                <a16:creationId xmlns:a16="http://schemas.microsoft.com/office/drawing/2014/main" id="{DD898A53-C283-4B12-9AB3-32E82BC4A98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580356-8354-4CC2-B091-E8661E5AB8A8}"/>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22385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14593A-CD19-4666-9555-62CF533905D4}"/>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C698A45-A70F-4AB1-87A6-AFAEF6222FC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4D2D974-819F-40B8-98A2-3FBB7450F190}"/>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60C28EA-D48F-49EC-90E6-F8AE3999DAB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B2D1572-4B6C-4DEB-84C6-B9A4FB727A3B}"/>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49AA290-64B3-4928-94D8-C433E96DD4B7}"/>
              </a:ext>
            </a:extLst>
          </p:cNvPr>
          <p:cNvSpPr>
            <a:spLocks noGrp="1"/>
          </p:cNvSpPr>
          <p:nvPr>
            <p:ph type="dt" sz="half" idx="10"/>
          </p:nvPr>
        </p:nvSpPr>
        <p:spPr/>
        <p:txBody>
          <a:bodyPr/>
          <a:lstStyle/>
          <a:p>
            <a:fld id="{05AEFEC1-983B-4C63-A631-551B0C4F083B}" type="datetimeFigureOut">
              <a:rPr kumimoji="1" lang="ja-JP" altLang="en-US" smtClean="0"/>
              <a:t>2023/10/11</a:t>
            </a:fld>
            <a:endParaRPr kumimoji="1" lang="ja-JP" altLang="en-US"/>
          </a:p>
        </p:txBody>
      </p:sp>
      <p:sp>
        <p:nvSpPr>
          <p:cNvPr id="8" name="フッター プレースホルダー 7">
            <a:extLst>
              <a:ext uri="{FF2B5EF4-FFF2-40B4-BE49-F238E27FC236}">
                <a16:creationId xmlns:a16="http://schemas.microsoft.com/office/drawing/2014/main" id="{9FBC2538-4C3A-4519-9FD8-7D8F7BC4C58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31D0664-53B1-499D-925D-18855513623C}"/>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15055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1B0F1C-DBF5-442E-A825-2643990B885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E1352C5-E29A-4B00-8E40-DA9FA3DF7D21}"/>
              </a:ext>
            </a:extLst>
          </p:cNvPr>
          <p:cNvSpPr>
            <a:spLocks noGrp="1"/>
          </p:cNvSpPr>
          <p:nvPr>
            <p:ph type="dt" sz="half" idx="10"/>
          </p:nvPr>
        </p:nvSpPr>
        <p:spPr/>
        <p:txBody>
          <a:bodyPr/>
          <a:lstStyle/>
          <a:p>
            <a:fld id="{05AEFEC1-983B-4C63-A631-551B0C4F083B}" type="datetimeFigureOut">
              <a:rPr kumimoji="1" lang="ja-JP" altLang="en-US" smtClean="0"/>
              <a:t>2023/10/11</a:t>
            </a:fld>
            <a:endParaRPr kumimoji="1" lang="ja-JP" altLang="en-US"/>
          </a:p>
        </p:txBody>
      </p:sp>
      <p:sp>
        <p:nvSpPr>
          <p:cNvPr id="4" name="フッター プレースホルダー 3">
            <a:extLst>
              <a:ext uri="{FF2B5EF4-FFF2-40B4-BE49-F238E27FC236}">
                <a16:creationId xmlns:a16="http://schemas.microsoft.com/office/drawing/2014/main" id="{E509BF96-7647-4D21-AB84-2FCA46A217E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EAF1C6E-B589-44BB-A1F3-4DF61589881F}"/>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190268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CDFEFE6-8032-4ED5-90DE-9B060D40B5FE}"/>
              </a:ext>
            </a:extLst>
          </p:cNvPr>
          <p:cNvSpPr>
            <a:spLocks noGrp="1"/>
          </p:cNvSpPr>
          <p:nvPr>
            <p:ph type="dt" sz="half" idx="10"/>
          </p:nvPr>
        </p:nvSpPr>
        <p:spPr/>
        <p:txBody>
          <a:bodyPr/>
          <a:lstStyle/>
          <a:p>
            <a:fld id="{05AEFEC1-983B-4C63-A631-551B0C4F083B}" type="datetimeFigureOut">
              <a:rPr kumimoji="1" lang="ja-JP" altLang="en-US" smtClean="0"/>
              <a:t>2023/10/11</a:t>
            </a:fld>
            <a:endParaRPr kumimoji="1" lang="ja-JP" altLang="en-US"/>
          </a:p>
        </p:txBody>
      </p:sp>
      <p:sp>
        <p:nvSpPr>
          <p:cNvPr id="3" name="フッター プレースホルダー 2">
            <a:extLst>
              <a:ext uri="{FF2B5EF4-FFF2-40B4-BE49-F238E27FC236}">
                <a16:creationId xmlns:a16="http://schemas.microsoft.com/office/drawing/2014/main" id="{2E5C0CE2-3A43-4698-8898-9956266BEDB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36B3837-DF4C-4DFF-87B7-9B8F19B28670}"/>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81620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58ECD1-E64B-4954-8774-BC14FE630591}"/>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649BF8A-73F8-4B6C-8BF4-E57F9033AC7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F161565-EEE1-4AB9-B337-C748A80E70B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DE5C048-A504-4761-A84F-47108E2973D9}"/>
              </a:ext>
            </a:extLst>
          </p:cNvPr>
          <p:cNvSpPr>
            <a:spLocks noGrp="1"/>
          </p:cNvSpPr>
          <p:nvPr>
            <p:ph type="dt" sz="half" idx="10"/>
          </p:nvPr>
        </p:nvSpPr>
        <p:spPr/>
        <p:txBody>
          <a:bodyPr/>
          <a:lstStyle/>
          <a:p>
            <a:fld id="{05AEFEC1-983B-4C63-A631-551B0C4F083B}" type="datetimeFigureOut">
              <a:rPr kumimoji="1" lang="ja-JP" altLang="en-US" smtClean="0"/>
              <a:t>2023/10/11</a:t>
            </a:fld>
            <a:endParaRPr kumimoji="1" lang="ja-JP" altLang="en-US"/>
          </a:p>
        </p:txBody>
      </p:sp>
      <p:sp>
        <p:nvSpPr>
          <p:cNvPr id="6" name="フッター プレースホルダー 5">
            <a:extLst>
              <a:ext uri="{FF2B5EF4-FFF2-40B4-BE49-F238E27FC236}">
                <a16:creationId xmlns:a16="http://schemas.microsoft.com/office/drawing/2014/main" id="{1A30C039-4BD8-447D-8D04-CED2D93F578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A3BC464-775F-4608-94A3-CAAB9CB56283}"/>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23721368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E902490F-0633-462D-90A9-26A78D5B5667}"/>
              </a:ext>
            </a:extLst>
          </p:cNvPr>
          <p:cNvSpPr>
            <a:spLocks noChangeArrowheads="1"/>
          </p:cNvSpPr>
          <p:nvPr userDrawn="1"/>
        </p:nvSpPr>
        <p:spPr bwMode="gray">
          <a:xfrm>
            <a:off x="0" y="11292"/>
            <a:ext cx="9144000" cy="692150"/>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dirty="0">
              <a:latin typeface="游ゴシック" panose="020B0400000000000000" pitchFamily="50" charset="-128"/>
            </a:endParaRPr>
          </a:p>
        </p:txBody>
      </p:sp>
      <p:sp>
        <p:nvSpPr>
          <p:cNvPr id="1026" name="Rectangle 3"/>
          <p:cNvSpPr>
            <a:spLocks noGrp="1" noChangeArrowheads="1"/>
          </p:cNvSpPr>
          <p:nvPr>
            <p:ph type="body" idx="1"/>
          </p:nvPr>
        </p:nvSpPr>
        <p:spPr bwMode="gray">
          <a:xfrm>
            <a:off x="533400" y="1066800"/>
            <a:ext cx="82296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7" name="Rectangle 2"/>
          <p:cNvSpPr>
            <a:spLocks noGrp="1" noChangeArrowheads="1"/>
          </p:cNvSpPr>
          <p:nvPr>
            <p:ph type="title"/>
          </p:nvPr>
        </p:nvSpPr>
        <p:spPr bwMode="gray">
          <a:xfrm>
            <a:off x="57150" y="-39687"/>
            <a:ext cx="87058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2" name="Rectangle 5"/>
          <p:cNvSpPr>
            <a:spLocks noGrp="1" noChangeArrowheads="1"/>
          </p:cNvSpPr>
          <p:nvPr>
            <p:ph type="ftr" sz="quarter" idx="3"/>
          </p:nvPr>
        </p:nvSpPr>
        <p:spPr bwMode="gray">
          <a:xfrm>
            <a:off x="7452032" y="6579036"/>
            <a:ext cx="1909097" cy="26767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Tree>
  </p:cSld>
  <p:clrMap bg1="lt1" tx1="dk1" bg2="lt2" tx2="dk2" accent1="accent1" accent2="accent2" accent3="accent3" accent4="accent4" accent5="accent5" accent6="accent6" hlink="hlink" folHlink="folHlink"/>
  <p:sldLayoutIdLst>
    <p:sldLayoutId id="2147483708" r:id="rId1"/>
  </p:sldLayoutIdLst>
  <p:hf hdr="0"/>
  <p:txStyles>
    <p:title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游ゴシック" panose="020B0400000000000000" pitchFamily="50" charset="-128"/>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游ゴシック" panose="020B0400000000000000" pitchFamily="50" charset="-128"/>
          <a:ea typeface="+mn-ea"/>
        </a:defRPr>
      </a:lvl2pPr>
      <a:lvl3pPr marL="1143000" indent="-228600" algn="l" rtl="0" eaLnBrk="0" fontAlgn="base" hangingPunct="0">
        <a:spcBef>
          <a:spcPct val="20000"/>
        </a:spcBef>
        <a:spcAft>
          <a:spcPct val="0"/>
        </a:spcAft>
        <a:buChar char="•"/>
        <a:defRPr kumimoji="1" sz="2400">
          <a:solidFill>
            <a:schemeClr val="tx1"/>
          </a:solidFill>
          <a:latin typeface="游ゴシック" panose="020B0400000000000000" pitchFamily="50" charset="-128"/>
          <a:ea typeface="+mn-ea"/>
        </a:defRPr>
      </a:lvl3pPr>
      <a:lvl4pPr marL="1600200" indent="-228600" algn="l" rtl="0" eaLnBrk="0" fontAlgn="base" hangingPunct="0">
        <a:spcBef>
          <a:spcPct val="20000"/>
        </a:spcBef>
        <a:spcAft>
          <a:spcPct val="0"/>
        </a:spcAft>
        <a:buChar char="–"/>
        <a:defRPr kumimoji="1" sz="2000">
          <a:solidFill>
            <a:schemeClr val="tx1"/>
          </a:solidFill>
          <a:latin typeface="游ゴシック" panose="020B0400000000000000" pitchFamily="50" charset="-128"/>
          <a:ea typeface="+mn-ea"/>
        </a:defRPr>
      </a:lvl4pPr>
      <a:lvl5pPr marL="2057400" indent="-228600" algn="l" rtl="0" eaLnBrk="0" fontAlgn="base" hangingPunct="0">
        <a:spcBef>
          <a:spcPct val="20000"/>
        </a:spcBef>
        <a:spcAft>
          <a:spcPct val="0"/>
        </a:spcAft>
        <a:buChar char="»"/>
        <a:defRPr kumimoji="1" sz="2000">
          <a:solidFill>
            <a:schemeClr val="tx1"/>
          </a:solidFill>
          <a:latin typeface="游ゴシック" panose="020B0400000000000000" pitchFamily="50" charset="-128"/>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438C810-97CD-43E2-9AEE-214E5D99BC8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77A80A-BEF4-42E6-B859-A000C2A052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6C43E8-E307-4B33-B568-8262AE8437C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EFEC1-983B-4C63-A631-551B0C4F083B}" type="datetimeFigureOut">
              <a:rPr kumimoji="1" lang="ja-JP" altLang="en-US" smtClean="0"/>
              <a:t>2023/10/11</a:t>
            </a:fld>
            <a:endParaRPr kumimoji="1" lang="ja-JP" altLang="en-US"/>
          </a:p>
        </p:txBody>
      </p:sp>
      <p:sp>
        <p:nvSpPr>
          <p:cNvPr id="5" name="フッター プレースホルダー 4">
            <a:extLst>
              <a:ext uri="{FF2B5EF4-FFF2-40B4-BE49-F238E27FC236}">
                <a16:creationId xmlns:a16="http://schemas.microsoft.com/office/drawing/2014/main" id="{6C258D5B-BEF5-4FE8-A407-A695698A696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B9CFB4B-0570-4136-8707-C1893B43F7F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3790968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hikuso.blog54.fc2.com/blog-date-20091222.html" TargetMode="External"/><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pixabay.com/ja/photos/%E3%82%AF%E3%83%AC%E3%83%BC%E3%82%BF%E3%83%BC-%E4%B8%89%E6%97%A5%E6%9C%88-%E6%9A%97%E3%81%84-1853110/" TargetMode="External"/><Relationship Id="rId11" Type="http://schemas.openxmlformats.org/officeDocument/2006/relationships/image" Target="../media/image6.png"/><Relationship Id="rId5" Type="http://schemas.openxmlformats.org/officeDocument/2006/relationships/image" Target="../media/image3.jpeg"/><Relationship Id="rId10" Type="http://schemas.openxmlformats.org/officeDocument/2006/relationships/image" Target="../media/image5.jpg"/><Relationship Id="rId4" Type="http://schemas.openxmlformats.org/officeDocument/2006/relationships/image" Target="../media/image2.jpg"/><Relationship Id="rId9"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2.emf"/></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svgsilh.com/zh/image/2025655.html" TargetMode="External"/><Relationship Id="rId3" Type="http://schemas.openxmlformats.org/officeDocument/2006/relationships/image" Target="../media/image7.png"/><Relationship Id="rId7" Type="http://schemas.openxmlformats.org/officeDocument/2006/relationships/hyperlink" Target="https://gahag.net/000127-tree-nature/" TargetMode="External"/><Relationship Id="rId12"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hyperlink" Target="https://gahag.net/000127-tree-nature/" TargetMode="External"/><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22.png"/><Relationship Id="rId5" Type="http://schemas.openxmlformats.org/officeDocument/2006/relationships/hyperlink" Target="https://svgsilh.com/zh/image/2025655.html" TargetMode="External"/><Relationship Id="rId10" Type="http://schemas.openxmlformats.org/officeDocument/2006/relationships/image" Target="../media/image13.png"/><Relationship Id="rId4" Type="http://schemas.openxmlformats.org/officeDocument/2006/relationships/image" Target="../media/image15.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hyperlink" Target="https://gahag.net/000127-tree-natur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ja.wikipedia.org/wiki/%E3%83%A6%E3%82%B9%E3%83%88%E3%82%A5%E3%82%B9%E3%83%BB%E3%82%B9%E3%82%B9%E3%83%86%E3%83%AB%E3%83%9E%E3%83%B3%E3%82%B9" TargetMode="External"/><Relationship Id="rId5" Type="http://schemas.openxmlformats.org/officeDocument/2006/relationships/image" Target="../media/image30.jpeg"/><Relationship Id="rId4" Type="http://schemas.openxmlformats.org/officeDocument/2006/relationships/image" Target="../media/image2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5"/>
          <p:cNvSpPr txBox="1">
            <a:spLocks noChangeArrowheads="1"/>
          </p:cNvSpPr>
          <p:nvPr/>
        </p:nvSpPr>
        <p:spPr bwMode="auto">
          <a:xfrm>
            <a:off x="179690" y="5787138"/>
            <a:ext cx="4876800"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dirty="0">
                <a:latin typeface="游ゴシック" panose="020B0400000000000000" pitchFamily="50" charset="-128"/>
              </a:rPr>
              <a:t>NPO</a:t>
            </a:r>
            <a:r>
              <a:rPr lang="ja-JP" altLang="en-US" dirty="0">
                <a:latin typeface="游ゴシック" panose="020B0400000000000000" pitchFamily="50" charset="-128"/>
              </a:rPr>
              <a:t>法人　三次科学技術教育協会　</a:t>
            </a:r>
          </a:p>
          <a:p>
            <a:pPr eaLnBrk="1" hangingPunct="1">
              <a:lnSpc>
                <a:spcPts val="2300"/>
              </a:lnSpc>
              <a:spcBef>
                <a:spcPct val="50000"/>
              </a:spcBef>
            </a:pPr>
            <a:r>
              <a:rPr lang="ja-JP" altLang="en-US" dirty="0">
                <a:latin typeface="游ゴシック" panose="020B0400000000000000" pitchFamily="50" charset="-128"/>
              </a:rPr>
              <a:t>理事　 　　　武村　精一</a:t>
            </a:r>
          </a:p>
        </p:txBody>
      </p:sp>
      <p:pic>
        <p:nvPicPr>
          <p:cNvPr id="5127" name="Picture 11" descr="C:\Users\stakemura\Desktop\MISTEEyokomakunno1kujirano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8027" y="1510450"/>
            <a:ext cx="3131400" cy="55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5535783" y="440852"/>
            <a:ext cx="4316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MISTEE</a:t>
            </a:r>
            <a:r>
              <a:rPr lang="ja-JP" altLang="en-US" b="1" dirty="0">
                <a:latin typeface="游ゴシック" panose="020B0400000000000000" pitchFamily="50" charset="-128"/>
              </a:rPr>
              <a:t>のホームページ</a:t>
            </a:r>
          </a:p>
        </p:txBody>
      </p:sp>
      <p:sp>
        <p:nvSpPr>
          <p:cNvPr id="10" name="Rectangle 2"/>
          <p:cNvSpPr>
            <a:spLocks noChangeArrowheads="1"/>
          </p:cNvSpPr>
          <p:nvPr/>
        </p:nvSpPr>
        <p:spPr bwMode="gray">
          <a:xfrm>
            <a:off x="218953" y="6078315"/>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り　じ　　　　　　　　　　たけ　むら　　せい　いち</a:t>
            </a:r>
            <a:r>
              <a:rPr lang="ja-JP" altLang="en-US" sz="1400" b="1" dirty="0">
                <a:latin typeface="游ゴシック" panose="020B0400000000000000" pitchFamily="50" charset="-128"/>
              </a:rPr>
              <a:t>　</a:t>
            </a:r>
          </a:p>
        </p:txBody>
      </p:sp>
      <p:sp>
        <p:nvSpPr>
          <p:cNvPr id="25" name="Text Box 5">
            <a:extLst>
              <a:ext uri="{FF2B5EF4-FFF2-40B4-BE49-F238E27FC236}">
                <a16:creationId xmlns:a16="http://schemas.microsoft.com/office/drawing/2014/main" id="{04B43290-5D4A-4E13-AEF4-1747F1947849}"/>
              </a:ext>
            </a:extLst>
          </p:cNvPr>
          <p:cNvSpPr txBox="1">
            <a:spLocks noChangeArrowheads="1"/>
          </p:cNvSpPr>
          <p:nvPr/>
        </p:nvSpPr>
        <p:spPr bwMode="auto">
          <a:xfrm>
            <a:off x="173512" y="3538390"/>
            <a:ext cx="517591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三次科学技術教育協会　</a:t>
            </a:r>
            <a:r>
              <a:rPr lang="en-US" altLang="ja-JP" sz="2000" b="1" dirty="0">
                <a:latin typeface="游ゴシック" panose="020B0400000000000000" pitchFamily="50" charset="-128"/>
              </a:rPr>
              <a:t>MISTEE</a:t>
            </a:r>
            <a:r>
              <a:rPr lang="ja-JP" altLang="en-US" sz="2000" b="1"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a:t>
            </a:r>
            <a:r>
              <a:rPr lang="ja-JP" altLang="en-US" sz="2000" dirty="0">
                <a:latin typeface="游ゴシック" panose="020B0400000000000000" pitchFamily="50" charset="-128"/>
              </a:rPr>
              <a:t>。</a:t>
            </a:r>
            <a:endParaRPr lang="en-US" altLang="ja-JP" sz="2000" b="1" dirty="0">
              <a:latin typeface="游ゴシック" panose="020B0400000000000000" pitchFamily="50" charset="-128"/>
            </a:endParaRPr>
          </a:p>
        </p:txBody>
      </p:sp>
      <p:sp>
        <p:nvSpPr>
          <p:cNvPr id="2" name="Text Box 5">
            <a:extLst>
              <a:ext uri="{FF2B5EF4-FFF2-40B4-BE49-F238E27FC236}">
                <a16:creationId xmlns:a16="http://schemas.microsoft.com/office/drawing/2014/main" id="{FA98C1EE-755B-4CE4-9A5D-48C40D9C317C}"/>
              </a:ext>
            </a:extLst>
          </p:cNvPr>
          <p:cNvSpPr txBox="1">
            <a:spLocks noChangeArrowheads="1"/>
          </p:cNvSpPr>
          <p:nvPr/>
        </p:nvSpPr>
        <p:spPr bwMode="auto">
          <a:xfrm>
            <a:off x="1174546" y="2899417"/>
            <a:ext cx="4027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3200" b="1" dirty="0">
                <a:latin typeface="游ゴシック" panose="020B0400000000000000" pitchFamily="50" charset="-128"/>
              </a:rPr>
              <a:t>M I S TE E</a:t>
            </a:r>
            <a:r>
              <a:rPr lang="ja-JP" altLang="en-US" sz="3200" b="1" dirty="0">
                <a:latin typeface="游ゴシック" panose="020B0400000000000000" pitchFamily="50" charset="-128"/>
              </a:rPr>
              <a:t>　</a:t>
            </a:r>
            <a:r>
              <a:rPr lang="ja-JP" altLang="en-US" b="1" dirty="0">
                <a:latin typeface="游ゴシック" panose="020B0400000000000000" pitchFamily="50" charset="-128"/>
              </a:rPr>
              <a:t>ミスティー</a:t>
            </a:r>
          </a:p>
        </p:txBody>
      </p:sp>
      <p:sp>
        <p:nvSpPr>
          <p:cNvPr id="14" name="Text Box 5">
            <a:extLst>
              <a:ext uri="{FF2B5EF4-FFF2-40B4-BE49-F238E27FC236}">
                <a16:creationId xmlns:a16="http://schemas.microsoft.com/office/drawing/2014/main" id="{616C5771-E243-4E45-92E4-03FE8172025E}"/>
              </a:ext>
            </a:extLst>
          </p:cNvPr>
          <p:cNvSpPr txBox="1">
            <a:spLocks noChangeArrowheads="1"/>
          </p:cNvSpPr>
          <p:nvPr/>
        </p:nvSpPr>
        <p:spPr bwMode="auto">
          <a:xfrm>
            <a:off x="64305" y="2387415"/>
            <a:ext cx="5677707" cy="38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sz="1600" b="1" i="0" dirty="0">
                <a:effectLst/>
                <a:latin typeface="Meiryo" panose="020B0604030504040204" pitchFamily="50" charset="-128"/>
                <a:ea typeface="Meiryo" panose="020B0604030504040204" pitchFamily="50" charset="-128"/>
              </a:rPr>
              <a:t>M</a:t>
            </a:r>
            <a:r>
              <a:rPr lang="en-US" altLang="ja-JP" sz="1600" b="0" i="0" dirty="0">
                <a:effectLst/>
                <a:latin typeface="Meiryo" panose="020B0604030504040204" pitchFamily="50" charset="-128"/>
                <a:ea typeface="Meiryo" panose="020B0604030504040204" pitchFamily="50" charset="-128"/>
              </a:rPr>
              <a:t>iyoshi</a:t>
            </a:r>
            <a:r>
              <a:rPr lang="en-US" altLang="ja-JP" sz="1600" b="1" i="0" dirty="0">
                <a:effectLst/>
                <a:latin typeface="Meiryo" panose="020B0604030504040204" pitchFamily="50" charset="-128"/>
                <a:ea typeface="Meiryo" panose="020B0604030504040204" pitchFamily="50" charset="-128"/>
              </a:rPr>
              <a:t> I</a:t>
            </a:r>
            <a:r>
              <a:rPr lang="en-US" altLang="ja-JP" sz="1600" b="0" i="0" dirty="0">
                <a:effectLst/>
                <a:latin typeface="Meiryo" panose="020B0604030504040204" pitchFamily="50" charset="-128"/>
                <a:ea typeface="Meiryo" panose="020B0604030504040204" pitchFamily="50" charset="-128"/>
              </a:rPr>
              <a:t>nstitute of </a:t>
            </a:r>
            <a:r>
              <a:rPr lang="en-US" altLang="ja-JP" sz="1600" b="1" i="0" dirty="0">
                <a:effectLst/>
                <a:latin typeface="Meiryo" panose="020B0604030504040204" pitchFamily="50" charset="-128"/>
                <a:ea typeface="Meiryo" panose="020B0604030504040204" pitchFamily="50" charset="-128"/>
              </a:rPr>
              <a:t>S</a:t>
            </a:r>
            <a:r>
              <a:rPr lang="en-US" altLang="ja-JP" sz="1600" b="0" i="0" dirty="0">
                <a:effectLst/>
                <a:latin typeface="Meiryo" panose="020B0604030504040204" pitchFamily="50" charset="-128"/>
                <a:ea typeface="Meiryo" panose="020B0604030504040204" pitchFamily="50" charset="-128"/>
              </a:rPr>
              <a:t>cience and</a:t>
            </a:r>
            <a:r>
              <a:rPr lang="en-US" altLang="ja-JP" sz="1600" b="1" i="0" dirty="0">
                <a:effectLst/>
                <a:latin typeface="Meiryo" panose="020B0604030504040204" pitchFamily="50" charset="-128"/>
                <a:ea typeface="Meiryo" panose="020B0604030504040204" pitchFamily="50" charset="-128"/>
              </a:rPr>
              <a:t> Te</a:t>
            </a:r>
            <a:r>
              <a:rPr lang="en-US" altLang="ja-JP" sz="1600" b="0" i="0" dirty="0">
                <a:effectLst/>
                <a:latin typeface="Meiryo" panose="020B0604030504040204" pitchFamily="50" charset="-128"/>
                <a:ea typeface="Meiryo" panose="020B0604030504040204" pitchFamily="50" charset="-128"/>
              </a:rPr>
              <a:t>chnology</a:t>
            </a:r>
            <a:r>
              <a:rPr lang="en-US" altLang="ja-JP" sz="1600" b="1" i="0" dirty="0">
                <a:effectLst/>
                <a:latin typeface="Meiryo" panose="020B0604030504040204" pitchFamily="50" charset="-128"/>
                <a:ea typeface="Meiryo" panose="020B0604030504040204" pitchFamily="50" charset="-128"/>
              </a:rPr>
              <a:t> E</a:t>
            </a:r>
            <a:r>
              <a:rPr lang="en-US" altLang="ja-JP" sz="1600" b="0" i="0" dirty="0">
                <a:effectLst/>
                <a:latin typeface="Meiryo" panose="020B0604030504040204" pitchFamily="50" charset="-128"/>
                <a:ea typeface="Meiryo" panose="020B0604030504040204" pitchFamily="50" charset="-128"/>
              </a:rPr>
              <a:t>ducation</a:t>
            </a:r>
            <a:endParaRPr lang="ja-JP" altLang="en-US" sz="2000" dirty="0">
              <a:latin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45C418BE-C22D-4474-B3B7-E3DF333777CB}"/>
              </a:ext>
            </a:extLst>
          </p:cNvPr>
          <p:cNvSpPr/>
          <p:nvPr/>
        </p:nvSpPr>
        <p:spPr>
          <a:xfrm>
            <a:off x="909191" y="241894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F5E8BD8-4174-4B6F-9007-2B2DB11DC4CC}"/>
              </a:ext>
            </a:extLst>
          </p:cNvPr>
          <p:cNvSpPr/>
          <p:nvPr/>
        </p:nvSpPr>
        <p:spPr>
          <a:xfrm>
            <a:off x="2128391"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F4C04CFB-DF5A-4996-8360-D91F5D75710C}"/>
              </a:ext>
            </a:extLst>
          </p:cNvPr>
          <p:cNvSpPr/>
          <p:nvPr/>
        </p:nvSpPr>
        <p:spPr>
          <a:xfrm>
            <a:off x="3387305" y="2395221"/>
            <a:ext cx="264679"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5D14A3A8-44F9-41FF-BF13-104FAE5C84E7}"/>
              </a:ext>
            </a:extLst>
          </p:cNvPr>
          <p:cNvSpPr/>
          <p:nvPr/>
        </p:nvSpPr>
        <p:spPr>
          <a:xfrm>
            <a:off x="4593988" y="2395221"/>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CFAB862-53EF-4271-AA62-8B27AEF9B349}"/>
              </a:ext>
            </a:extLst>
          </p:cNvPr>
          <p:cNvSpPr/>
          <p:nvPr/>
        </p:nvSpPr>
        <p:spPr>
          <a:xfrm>
            <a:off x="148093"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5">
            <a:extLst>
              <a:ext uri="{FF2B5EF4-FFF2-40B4-BE49-F238E27FC236}">
                <a16:creationId xmlns:a16="http://schemas.microsoft.com/office/drawing/2014/main" id="{51540D3D-146A-45D9-B3B0-F26E6BC487EA}"/>
              </a:ext>
            </a:extLst>
          </p:cNvPr>
          <p:cNvSpPr txBox="1">
            <a:spLocks noChangeArrowheads="1"/>
          </p:cNvSpPr>
          <p:nvPr/>
        </p:nvSpPr>
        <p:spPr bwMode="auto">
          <a:xfrm>
            <a:off x="359790" y="2156741"/>
            <a:ext cx="52900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三次　　　　協会　　　　　　　　科学　　　　　　　　　　技術　　　　　　　　教育</a:t>
            </a:r>
            <a:endParaRPr lang="en-US" altLang="ja-JP" sz="1200" b="1" dirty="0">
              <a:latin typeface="游ゴシック" panose="020B0400000000000000" pitchFamily="50" charset="-128"/>
            </a:endParaRPr>
          </a:p>
        </p:txBody>
      </p:sp>
      <p:cxnSp>
        <p:nvCxnSpPr>
          <p:cNvPr id="22" name="直線矢印コネクタ 21">
            <a:extLst>
              <a:ext uri="{FF2B5EF4-FFF2-40B4-BE49-F238E27FC236}">
                <a16:creationId xmlns:a16="http://schemas.microsoft.com/office/drawing/2014/main" id="{28637FE4-E61E-40CA-9BF9-329A336C2E6B}"/>
              </a:ext>
            </a:extLst>
          </p:cNvPr>
          <p:cNvCxnSpPr>
            <a:cxnSpLocks/>
          </p:cNvCxnSpPr>
          <p:nvPr/>
        </p:nvCxnSpPr>
        <p:spPr>
          <a:xfrm flipH="1" flipV="1">
            <a:off x="298214" y="2673318"/>
            <a:ext cx="1027853" cy="27895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D6DFA1BC-AFC2-4BDA-826C-1431962BBD21}"/>
              </a:ext>
            </a:extLst>
          </p:cNvPr>
          <p:cNvSpPr/>
          <p:nvPr/>
        </p:nvSpPr>
        <p:spPr>
          <a:xfrm>
            <a:off x="1236430" y="2953615"/>
            <a:ext cx="45553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FF9F2721-5AE9-48EF-8ADB-0B17A98AA307}"/>
              </a:ext>
            </a:extLst>
          </p:cNvPr>
          <p:cNvSpPr/>
          <p:nvPr/>
        </p:nvSpPr>
        <p:spPr>
          <a:xfrm>
            <a:off x="2387975" y="2953615"/>
            <a:ext cx="56400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BC0F5C29-7CB0-4AB4-839D-5A4F7EFD22F9}"/>
              </a:ext>
            </a:extLst>
          </p:cNvPr>
          <p:cNvSpPr/>
          <p:nvPr/>
        </p:nvSpPr>
        <p:spPr>
          <a:xfrm>
            <a:off x="1733646"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FFF51BC-396F-4351-B4F7-61BB93D66176}"/>
              </a:ext>
            </a:extLst>
          </p:cNvPr>
          <p:cNvSpPr/>
          <p:nvPr/>
        </p:nvSpPr>
        <p:spPr>
          <a:xfrm>
            <a:off x="2032620"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B9D071C3-6BBE-4745-A2E8-B7C052014272}"/>
              </a:ext>
            </a:extLst>
          </p:cNvPr>
          <p:cNvSpPr/>
          <p:nvPr/>
        </p:nvSpPr>
        <p:spPr>
          <a:xfrm>
            <a:off x="3035435" y="2953615"/>
            <a:ext cx="322561"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505CEC00-833B-47A2-B87F-8B15334F7E70}"/>
              </a:ext>
            </a:extLst>
          </p:cNvPr>
          <p:cNvCxnSpPr>
            <a:cxnSpLocks/>
          </p:cNvCxnSpPr>
          <p:nvPr/>
        </p:nvCxnSpPr>
        <p:spPr>
          <a:xfrm flipH="1" flipV="1">
            <a:off x="1103012" y="2659840"/>
            <a:ext cx="701567" cy="292436"/>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4B042C7-DFA5-42DB-8062-5FEA5DC5DE9D}"/>
              </a:ext>
            </a:extLst>
          </p:cNvPr>
          <p:cNvCxnSpPr>
            <a:cxnSpLocks/>
          </p:cNvCxnSpPr>
          <p:nvPr/>
        </p:nvCxnSpPr>
        <p:spPr>
          <a:xfrm flipV="1">
            <a:off x="2203519" y="2696467"/>
            <a:ext cx="0" cy="296793"/>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76018F4F-C761-4DD7-97E3-0F7C5023752C}"/>
              </a:ext>
            </a:extLst>
          </p:cNvPr>
          <p:cNvCxnSpPr>
            <a:cxnSpLocks/>
          </p:cNvCxnSpPr>
          <p:nvPr/>
        </p:nvCxnSpPr>
        <p:spPr>
          <a:xfrm flipV="1">
            <a:off x="2682747" y="2659839"/>
            <a:ext cx="836897" cy="29243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F481C1F-E82F-4D81-B3A6-0B88A1995692}"/>
              </a:ext>
            </a:extLst>
          </p:cNvPr>
          <p:cNvCxnSpPr>
            <a:cxnSpLocks/>
          </p:cNvCxnSpPr>
          <p:nvPr/>
        </p:nvCxnSpPr>
        <p:spPr>
          <a:xfrm flipV="1">
            <a:off x="3316639" y="2683558"/>
            <a:ext cx="1303179" cy="276525"/>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06D3932A-502B-4120-AB21-59499116478C}"/>
              </a:ext>
            </a:extLst>
          </p:cNvPr>
          <p:cNvSpPr>
            <a:spLocks noChangeArrowheads="1"/>
          </p:cNvSpPr>
          <p:nvPr/>
        </p:nvSpPr>
        <p:spPr bwMode="gray">
          <a:xfrm>
            <a:off x="148102" y="5525093"/>
            <a:ext cx="4951261" cy="3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エヌ　ピー　オーほうじん　みよし　かがく　　ぎじゅつ　きょういく　きょうかい　</a:t>
            </a:r>
            <a:r>
              <a:rPr lang="ja-JP" altLang="en-US" sz="1400" b="1" dirty="0">
                <a:latin typeface="游ゴシック" panose="020B0400000000000000" pitchFamily="50" charset="-128"/>
              </a:rPr>
              <a:t>　</a:t>
            </a:r>
          </a:p>
        </p:txBody>
      </p:sp>
      <p:sp>
        <p:nvSpPr>
          <p:cNvPr id="33" name="Rectangle 2">
            <a:extLst>
              <a:ext uri="{FF2B5EF4-FFF2-40B4-BE49-F238E27FC236}">
                <a16:creationId xmlns:a16="http://schemas.microsoft.com/office/drawing/2014/main" id="{9D6F7FAF-0C8F-46A9-9239-EBA17D578817}"/>
              </a:ext>
            </a:extLst>
          </p:cNvPr>
          <p:cNvSpPr txBox="1">
            <a:spLocks noChangeArrowheads="1"/>
          </p:cNvSpPr>
          <p:nvPr/>
        </p:nvSpPr>
        <p:spPr bwMode="gray">
          <a:xfrm>
            <a:off x="0" y="45468"/>
            <a:ext cx="800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600" b="1" kern="0" dirty="0">
                <a:ea typeface="ＭＳ Ｐゴシック" panose="020B0600070205080204" pitchFamily="50" charset="-128"/>
              </a:rPr>
              <a:t>　昼間の金星観察会</a:t>
            </a:r>
            <a:endParaRPr lang="ja-JP" altLang="en-US" sz="3600" b="1" kern="0" dirty="0">
              <a:latin typeface="メイリオ" panose="020B0604030504040204" pitchFamily="50" charset="-128"/>
              <a:ea typeface="メイリオ" panose="020B0604030504040204" pitchFamily="50" charset="-128"/>
            </a:endParaRPr>
          </a:p>
        </p:txBody>
      </p:sp>
      <p:pic>
        <p:nvPicPr>
          <p:cNvPr id="36" name="図 35">
            <a:extLst>
              <a:ext uri="{FF2B5EF4-FFF2-40B4-BE49-F238E27FC236}">
                <a16:creationId xmlns:a16="http://schemas.microsoft.com/office/drawing/2014/main" id="{3AB3597D-E1AF-43FC-8DC8-90570E9367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986" t="16718" r="14357" b="23849"/>
          <a:stretch/>
        </p:blipFill>
        <p:spPr>
          <a:xfrm flipH="1">
            <a:off x="3444791" y="663163"/>
            <a:ext cx="1091993" cy="779996"/>
          </a:xfrm>
          <a:prstGeom prst="rect">
            <a:avLst/>
          </a:prstGeom>
        </p:spPr>
      </p:pic>
      <p:pic>
        <p:nvPicPr>
          <p:cNvPr id="40" name="図 39">
            <a:extLst>
              <a:ext uri="{FF2B5EF4-FFF2-40B4-BE49-F238E27FC236}">
                <a16:creationId xmlns:a16="http://schemas.microsoft.com/office/drawing/2014/main" id="{CB33D959-DEAA-45AB-AF80-0C001B7BF5F9}"/>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2293938" y="669044"/>
            <a:ext cx="1039995" cy="779996"/>
          </a:xfrm>
          <a:prstGeom prst="rect">
            <a:avLst/>
          </a:prstGeom>
        </p:spPr>
      </p:pic>
      <p:pic>
        <p:nvPicPr>
          <p:cNvPr id="41" name="図 40">
            <a:extLst>
              <a:ext uri="{FF2B5EF4-FFF2-40B4-BE49-F238E27FC236}">
                <a16:creationId xmlns:a16="http://schemas.microsoft.com/office/drawing/2014/main" id="{5039BB1D-C571-433C-9649-828F0699F194}"/>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flipH="1">
            <a:off x="4569431" y="671685"/>
            <a:ext cx="779996" cy="779996"/>
          </a:xfrm>
          <a:prstGeom prst="rect">
            <a:avLst/>
          </a:prstGeom>
        </p:spPr>
      </p:pic>
      <p:sp>
        <p:nvSpPr>
          <p:cNvPr id="42" name="テキスト ボックス 41">
            <a:extLst>
              <a:ext uri="{FF2B5EF4-FFF2-40B4-BE49-F238E27FC236}">
                <a16:creationId xmlns:a16="http://schemas.microsoft.com/office/drawing/2014/main" id="{BB4E499A-F967-4B5B-8AC0-E1BA6BBB4380}"/>
              </a:ext>
            </a:extLst>
          </p:cNvPr>
          <p:cNvSpPr txBox="1"/>
          <p:nvPr/>
        </p:nvSpPr>
        <p:spPr>
          <a:xfrm flipH="1">
            <a:off x="9543483" y="8080497"/>
            <a:ext cx="45719" cy="4801314"/>
          </a:xfrm>
          <a:prstGeom prst="rect">
            <a:avLst/>
          </a:prstGeom>
          <a:noFill/>
        </p:spPr>
        <p:txBody>
          <a:bodyPr wrap="square" rtlCol="0">
            <a:spAutoFit/>
          </a:bodyPr>
          <a:lstStyle/>
          <a:p>
            <a:r>
              <a:rPr lang="ja-JP" altLang="en-US" sz="900" dirty="0">
                <a:latin typeface="游ゴシック" panose="020B0400000000000000" pitchFamily="50" charset="-128"/>
                <a:hlinkClick r:id="rId8" tooltip="http://hikuso.blog54.fc2.com/blog-date-20091222.html"/>
              </a:rPr>
              <a:t>この写真</a:t>
            </a:r>
            <a:r>
              <a:rPr lang="ja-JP" altLang="en-US" sz="900" dirty="0">
                <a:latin typeface="游ゴシック" panose="020B0400000000000000" pitchFamily="50" charset="-128"/>
              </a:rPr>
              <a:t> の作成者 不明な作成者 は </a:t>
            </a:r>
            <a:r>
              <a:rPr lang="ja-JP" altLang="en-US" sz="900" dirty="0">
                <a:latin typeface="游ゴシック" panose="020B0400000000000000" pitchFamily="50" charset="-128"/>
                <a:hlinkClick r:id="rId9" tooltip="https://creativecommons.org/licenses/by/3.0/"/>
              </a:rPr>
              <a:t>CC BY</a:t>
            </a:r>
            <a:r>
              <a:rPr lang="ja-JP" altLang="en-US" sz="900" dirty="0">
                <a:latin typeface="游ゴシック" panose="020B0400000000000000" pitchFamily="50" charset="-128"/>
              </a:rPr>
              <a:t> のライセンスを許諾されています</a:t>
            </a:r>
          </a:p>
        </p:txBody>
      </p:sp>
      <p:sp>
        <p:nvSpPr>
          <p:cNvPr id="43" name="フッター プレースホルダー 4">
            <a:extLst>
              <a:ext uri="{FF2B5EF4-FFF2-40B4-BE49-F238E27FC236}">
                <a16:creationId xmlns:a16="http://schemas.microsoft.com/office/drawing/2014/main" id="{AF7D3AC0-B2D4-4763-B19E-C03AE066A049}"/>
              </a:ext>
            </a:extLst>
          </p:cNvPr>
          <p:cNvSpPr>
            <a:spLocks noGrp="1"/>
          </p:cNvSpPr>
          <p:nvPr>
            <p:ph type="ftr" sz="quarter" idx="11"/>
          </p:nvPr>
        </p:nvSpPr>
        <p:spPr>
          <a:xfrm>
            <a:off x="7462556" y="6579035"/>
            <a:ext cx="1710019" cy="198784"/>
          </a:xfrm>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ja-JP" dirty="0">
                <a:latin typeface="游ゴシック" panose="020B0400000000000000" pitchFamily="50" charset="-128"/>
              </a:rPr>
              <a:t>9</a:t>
            </a:r>
            <a:r>
              <a:rPr lang="zh-TW" altLang="en-US" dirty="0">
                <a:latin typeface="游ゴシック" panose="020B0400000000000000" pitchFamily="50" charset="-128"/>
              </a:rPr>
              <a:t>月</a:t>
            </a:r>
            <a:r>
              <a:rPr lang="en-US" altLang="ja-JP" dirty="0">
                <a:latin typeface="游ゴシック" panose="020B0400000000000000" pitchFamily="50" charset="-128"/>
              </a:rPr>
              <a:t>10</a:t>
            </a:r>
            <a:r>
              <a:rPr lang="zh-TW" altLang="en-US" dirty="0">
                <a:latin typeface="游ゴシック" panose="020B0400000000000000" pitchFamily="50" charset="-128"/>
              </a:rPr>
              <a:t>日</a:t>
            </a:r>
            <a:r>
              <a:rPr lang="ja-JP" altLang="en-US" dirty="0">
                <a:latin typeface="游ゴシック" panose="020B0400000000000000" pitchFamily="50" charset="-128"/>
              </a:rPr>
              <a:t>　観測会</a:t>
            </a:r>
          </a:p>
        </p:txBody>
      </p:sp>
      <p:pic>
        <p:nvPicPr>
          <p:cNvPr id="5" name="図 4" descr="道路を歩く人々&#10;&#10;低い精度で自動的に生成された説明">
            <a:extLst>
              <a:ext uri="{FF2B5EF4-FFF2-40B4-BE49-F238E27FC236}">
                <a16:creationId xmlns:a16="http://schemas.microsoft.com/office/drawing/2014/main" id="{F8D720CD-D065-A168-3F17-ED97B29383D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1251" y="642311"/>
            <a:ext cx="2032000" cy="1524000"/>
          </a:xfrm>
          <a:prstGeom prst="rect">
            <a:avLst/>
          </a:prstGeom>
        </p:spPr>
      </p:pic>
      <p:pic>
        <p:nvPicPr>
          <p:cNvPr id="6" name="図 5" descr="グラフィカル ユーザー インターフェイス&#10;&#10;自動的に生成された説明">
            <a:extLst>
              <a:ext uri="{FF2B5EF4-FFF2-40B4-BE49-F238E27FC236}">
                <a16:creationId xmlns:a16="http://schemas.microsoft.com/office/drawing/2014/main" id="{3BCCF692-FC42-996B-BBF7-0E55FAAB151B}"/>
              </a:ext>
            </a:extLst>
          </p:cNvPr>
          <p:cNvPicPr>
            <a:picLocks noChangeAspect="1"/>
          </p:cNvPicPr>
          <p:nvPr/>
        </p:nvPicPr>
        <p:blipFill rotWithShape="1">
          <a:blip r:embed="rId11">
            <a:extLst>
              <a:ext uri="{28A0092B-C50C-407E-A947-70E740481C1C}">
                <a14:useLocalDpi xmlns:a14="http://schemas.microsoft.com/office/drawing/2010/main" val="0"/>
              </a:ext>
            </a:extLst>
          </a:blip>
          <a:srcRect l="32255" t="9754" r="30526" b="6781"/>
          <a:stretch/>
        </p:blipFill>
        <p:spPr>
          <a:xfrm>
            <a:off x="5574854" y="871224"/>
            <a:ext cx="3560404" cy="4491126"/>
          </a:xfrm>
          <a:prstGeom prst="rect">
            <a:avLst/>
          </a:prstGeom>
        </p:spPr>
      </p:pic>
    </p:spTree>
    <p:extLst>
      <p:ext uri="{BB962C8B-B14F-4D97-AF65-F5344CB8AC3E}">
        <p14:creationId xmlns:p14="http://schemas.microsoft.com/office/powerpoint/2010/main" val="145831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1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1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参考データ　１</a:t>
            </a:r>
          </a:p>
        </p:txBody>
      </p:sp>
      <p:pic>
        <p:nvPicPr>
          <p:cNvPr id="3" name="図 2">
            <a:extLst>
              <a:ext uri="{FF2B5EF4-FFF2-40B4-BE49-F238E27FC236}">
                <a16:creationId xmlns:a16="http://schemas.microsoft.com/office/drawing/2014/main" id="{D5527B97-2F0D-5CC1-4E1A-635209A1845D}"/>
              </a:ext>
            </a:extLst>
          </p:cNvPr>
          <p:cNvPicPr>
            <a:picLocks noChangeAspect="1"/>
          </p:cNvPicPr>
          <p:nvPr/>
        </p:nvPicPr>
        <p:blipFill>
          <a:blip r:embed="rId3"/>
          <a:stretch>
            <a:fillRect/>
          </a:stretch>
        </p:blipFill>
        <p:spPr>
          <a:xfrm>
            <a:off x="353987" y="-171040"/>
            <a:ext cx="6126480" cy="5032248"/>
          </a:xfrm>
          <a:prstGeom prst="rect">
            <a:avLst/>
          </a:prstGeom>
        </p:spPr>
      </p:pic>
      <p:pic>
        <p:nvPicPr>
          <p:cNvPr id="4" name="図 3">
            <a:extLst>
              <a:ext uri="{FF2B5EF4-FFF2-40B4-BE49-F238E27FC236}">
                <a16:creationId xmlns:a16="http://schemas.microsoft.com/office/drawing/2014/main" id="{C1359FED-C0BB-E018-3EFD-635E1128BA75}"/>
              </a:ext>
            </a:extLst>
          </p:cNvPr>
          <p:cNvPicPr>
            <a:picLocks noChangeAspect="1"/>
          </p:cNvPicPr>
          <p:nvPr/>
        </p:nvPicPr>
        <p:blipFill>
          <a:blip r:embed="rId4"/>
          <a:stretch>
            <a:fillRect/>
          </a:stretch>
        </p:blipFill>
        <p:spPr>
          <a:xfrm>
            <a:off x="353987" y="5027676"/>
            <a:ext cx="6126480" cy="1830324"/>
          </a:xfrm>
          <a:prstGeom prst="rect">
            <a:avLst/>
          </a:prstGeom>
        </p:spPr>
      </p:pic>
    </p:spTree>
    <p:extLst>
      <p:ext uri="{BB962C8B-B14F-4D97-AF65-F5344CB8AC3E}">
        <p14:creationId xmlns:p14="http://schemas.microsoft.com/office/powerpoint/2010/main" val="2011387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idx="4294967295"/>
          </p:nvPr>
        </p:nvSpPr>
        <p:spPr>
          <a:xfrm>
            <a:off x="4343400" y="381000"/>
            <a:ext cx="7772400" cy="720725"/>
          </a:xfrm>
        </p:spPr>
        <p:txBody>
          <a:bodyPr/>
          <a:lstStyle/>
          <a:p>
            <a:pPr eaLnBrk="1" hangingPunct="1"/>
            <a:r>
              <a:rPr lang="ja-JP" altLang="en-US" sz="3200">
                <a:ea typeface="ＭＳ Ｐゴシック" panose="020B0600070205080204" pitchFamily="50" charset="-128"/>
              </a:rPr>
              <a:t>ありがとうございました</a:t>
            </a:r>
          </a:p>
        </p:txBody>
      </p:sp>
      <p:sp>
        <p:nvSpPr>
          <p:cNvPr id="70658" name="Text Box 5"/>
          <p:cNvSpPr txBox="1">
            <a:spLocks noChangeArrowheads="1"/>
          </p:cNvSpPr>
          <p:nvPr/>
        </p:nvSpPr>
        <p:spPr bwMode="auto">
          <a:xfrm>
            <a:off x="4648200" y="4419600"/>
            <a:ext cx="487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800" dirty="0">
                <a:latin typeface="游ゴシック" panose="020B0400000000000000" pitchFamily="50" charset="-128"/>
              </a:rPr>
              <a:t>NPO</a:t>
            </a:r>
            <a:r>
              <a:rPr lang="ja-JP" altLang="en-US" sz="1800" dirty="0">
                <a:latin typeface="游ゴシック" panose="020B0400000000000000" pitchFamily="50" charset="-128"/>
              </a:rPr>
              <a:t>法人　三次科学技術教育協会　</a:t>
            </a:r>
          </a:p>
          <a:p>
            <a:pPr eaLnBrk="1" hangingPunct="1">
              <a:spcBef>
                <a:spcPct val="50000"/>
              </a:spcBef>
            </a:pPr>
            <a:r>
              <a:rPr lang="ja-JP" altLang="en-US" sz="1800" dirty="0">
                <a:latin typeface="游ゴシック" panose="020B0400000000000000" pitchFamily="50" charset="-128"/>
              </a:rPr>
              <a:t>理事　</a:t>
            </a:r>
            <a:r>
              <a:rPr lang="ja-JP" altLang="en-US" sz="1600" dirty="0">
                <a:latin typeface="游ゴシック" panose="020B0400000000000000" pitchFamily="50" charset="-128"/>
              </a:rPr>
              <a:t> 　　　</a:t>
            </a:r>
            <a:r>
              <a:rPr lang="ja-JP" altLang="en-US" dirty="0">
                <a:latin typeface="游ゴシック" panose="020B0400000000000000" pitchFamily="50" charset="-128"/>
              </a:rPr>
              <a:t>武村　精一</a:t>
            </a:r>
          </a:p>
        </p:txBody>
      </p:sp>
      <p:pic>
        <p:nvPicPr>
          <p:cNvPr id="70659" name="Picture 7" descr="D:\精一ドキュメントデータファイル\マイピクチャーデジカメデータ\天体撮影\mistee8Gカード\2014年5月31日\IMG_1039_kujira.BMP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10368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8" descr="C:\Users\stakemura\Desktop\MISTEEyokomakunno1kujirano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638800"/>
            <a:ext cx="4495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bwMode="gray">
          <a:xfrm>
            <a:off x="7462556" y="6579035"/>
            <a:ext cx="1710019" cy="198784"/>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ja-JP"/>
            </a:defPPr>
            <a:lvl1pPr algn="ctr" rtl="0" eaLnBrk="1" fontAlgn="base" hangingPunct="1">
              <a:spcBef>
                <a:spcPct val="0"/>
              </a:spcBef>
              <a:spcAft>
                <a:spcPct val="0"/>
              </a:spcAft>
              <a:defRPr kumimoji="1" sz="105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a:lstStyle>
          <a:p>
            <a:pPr>
              <a:defRPr/>
            </a:pPr>
            <a:r>
              <a:rPr lang="en-US" altLang="zh-TW">
                <a:latin typeface="游ゴシック" panose="020B0400000000000000" pitchFamily="50" charset="-128"/>
              </a:rPr>
              <a:t>2021</a:t>
            </a:r>
            <a:r>
              <a:rPr lang="zh-TW" altLang="en-US">
                <a:latin typeface="游ゴシック" panose="020B0400000000000000" pitchFamily="50" charset="-128"/>
              </a:rPr>
              <a:t>年</a:t>
            </a:r>
            <a:r>
              <a:rPr lang="en-US" altLang="ja-JP">
                <a:latin typeface="游ゴシック" panose="020B0400000000000000" pitchFamily="50" charset="-128"/>
              </a:rPr>
              <a:t>7</a:t>
            </a:r>
            <a:r>
              <a:rPr lang="zh-TW" altLang="en-US">
                <a:latin typeface="游ゴシック" panose="020B0400000000000000" pitchFamily="50" charset="-128"/>
              </a:rPr>
              <a:t>月</a:t>
            </a:r>
            <a:r>
              <a:rPr lang="en-US" altLang="ja-JP">
                <a:latin typeface="游ゴシック" panose="020B0400000000000000" pitchFamily="50" charset="-128"/>
              </a:rPr>
              <a:t>18</a:t>
            </a:r>
            <a:r>
              <a:rPr lang="zh-TW" altLang="en-US">
                <a:latin typeface="游ゴシック" panose="020B0400000000000000" pitchFamily="50" charset="-128"/>
              </a:rPr>
              <a:t>日時計</a:t>
            </a:r>
            <a:endParaRPr lang="ja-JP" altLang="en-US" dirty="0">
              <a:latin typeface="游ゴシック" panose="020B0400000000000000" pitchFamily="50"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月について</a:t>
            </a:r>
          </a:p>
        </p:txBody>
      </p:sp>
    </p:spTree>
    <p:extLst>
      <p:ext uri="{BB962C8B-B14F-4D97-AF65-F5344CB8AC3E}">
        <p14:creationId xmlns:p14="http://schemas.microsoft.com/office/powerpoint/2010/main" val="1320091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DA701-5592-486C-A6B1-588B3EF163EC}"/>
              </a:ext>
            </a:extLst>
          </p:cNvPr>
          <p:cNvSpPr>
            <a:spLocks noGrp="1"/>
          </p:cNvSpPr>
          <p:nvPr>
            <p:ph type="ctrTitle"/>
          </p:nvPr>
        </p:nvSpPr>
        <p:spPr/>
        <p:txBody>
          <a:bodyPr/>
          <a:lstStyle/>
          <a:p>
            <a:endParaRPr kumimoji="1" lang="ja-JP" altLang="en-US" dirty="0"/>
          </a:p>
        </p:txBody>
      </p:sp>
      <p:sp>
        <p:nvSpPr>
          <p:cNvPr id="3" name="字幕 2">
            <a:extLst>
              <a:ext uri="{FF2B5EF4-FFF2-40B4-BE49-F238E27FC236}">
                <a16:creationId xmlns:a16="http://schemas.microsoft.com/office/drawing/2014/main" id="{A373CB13-A9ED-4B47-B3FA-F766C7ACE514}"/>
              </a:ext>
            </a:extLst>
          </p:cNvPr>
          <p:cNvSpPr>
            <a:spLocks noGrp="1"/>
          </p:cNvSpPr>
          <p:nvPr>
            <p:ph type="subTitle"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256743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楕円 86">
            <a:extLst>
              <a:ext uri="{FF2B5EF4-FFF2-40B4-BE49-F238E27FC236}">
                <a16:creationId xmlns:a16="http://schemas.microsoft.com/office/drawing/2014/main" id="{919885AA-F20E-98D0-1461-20C1AB2A8B3F}"/>
              </a:ext>
            </a:extLst>
          </p:cNvPr>
          <p:cNvSpPr/>
          <p:nvPr/>
        </p:nvSpPr>
        <p:spPr>
          <a:xfrm>
            <a:off x="2850104" y="286715"/>
            <a:ext cx="5670063" cy="531030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金星の位置　</a:t>
            </a:r>
            <a:r>
              <a:rPr lang="en-US" altLang="ja-JP" sz="2000" kern="0" dirty="0">
                <a:ea typeface="ＭＳ Ｐゴシック" panose="020B0600070205080204" pitchFamily="50" charset="-128"/>
              </a:rPr>
              <a:t>2023</a:t>
            </a:r>
            <a:r>
              <a:rPr lang="ja-JP" altLang="en-US" sz="2000" kern="0" dirty="0">
                <a:ea typeface="ＭＳ Ｐゴシック" panose="020B0600070205080204" pitchFamily="50" charset="-128"/>
              </a:rPr>
              <a:t>年</a:t>
            </a:r>
            <a:r>
              <a:rPr lang="en-US" altLang="ja-JP" sz="2000" kern="0" dirty="0">
                <a:ea typeface="ＭＳ Ｐゴシック" panose="020B0600070205080204" pitchFamily="50" charset="-128"/>
              </a:rPr>
              <a:t>10</a:t>
            </a:r>
            <a:r>
              <a:rPr lang="ja-JP" altLang="en-US" sz="2000" kern="0" dirty="0">
                <a:ea typeface="ＭＳ Ｐゴシック" panose="020B0600070205080204" pitchFamily="50" charset="-128"/>
              </a:rPr>
              <a:t>月</a:t>
            </a:r>
            <a:r>
              <a:rPr lang="en-US" altLang="ja-JP" sz="2000" kern="0" dirty="0">
                <a:ea typeface="ＭＳ Ｐゴシック" panose="020B0600070205080204" pitchFamily="50" charset="-128"/>
              </a:rPr>
              <a:t>22</a:t>
            </a:r>
            <a:r>
              <a:rPr lang="ja-JP" altLang="en-US" sz="2000" kern="0" dirty="0">
                <a:ea typeface="ＭＳ Ｐゴシック" panose="020B0600070205080204" pitchFamily="50" charset="-128"/>
              </a:rPr>
              <a:t>日</a:t>
            </a:r>
          </a:p>
        </p:txBody>
      </p:sp>
      <p:sp>
        <p:nvSpPr>
          <p:cNvPr id="4" name="楕円 3">
            <a:extLst>
              <a:ext uri="{FF2B5EF4-FFF2-40B4-BE49-F238E27FC236}">
                <a16:creationId xmlns:a16="http://schemas.microsoft.com/office/drawing/2014/main" id="{20144468-E2BC-6ED0-BDDB-426AE5C80E40}"/>
              </a:ext>
            </a:extLst>
          </p:cNvPr>
          <p:cNvSpPr/>
          <p:nvPr/>
        </p:nvSpPr>
        <p:spPr>
          <a:xfrm>
            <a:off x="1394230" y="2280103"/>
            <a:ext cx="90001" cy="904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EC7B773A-2169-619C-B177-2B2B34D740C7}"/>
              </a:ext>
            </a:extLst>
          </p:cNvPr>
          <p:cNvSpPr/>
          <p:nvPr/>
        </p:nvSpPr>
        <p:spPr>
          <a:xfrm>
            <a:off x="1670701" y="1528185"/>
            <a:ext cx="90001" cy="904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8FB2D8F9-EAEF-A59F-731E-9143DDB04249}"/>
              </a:ext>
            </a:extLst>
          </p:cNvPr>
          <p:cNvSpPr/>
          <p:nvPr/>
        </p:nvSpPr>
        <p:spPr>
          <a:xfrm>
            <a:off x="365686" y="1238560"/>
            <a:ext cx="2237089" cy="219044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9638A1E5-5E27-25E4-4A7B-BEB2F29D1102}"/>
              </a:ext>
            </a:extLst>
          </p:cNvPr>
          <p:cNvCxnSpPr>
            <a:cxnSpLocks/>
          </p:cNvCxnSpPr>
          <p:nvPr/>
        </p:nvCxnSpPr>
        <p:spPr>
          <a:xfrm>
            <a:off x="1439230" y="1185749"/>
            <a:ext cx="0" cy="2362885"/>
          </a:xfrm>
          <a:prstGeom prst="line">
            <a:avLst/>
          </a:prstGeom>
          <a:ln>
            <a:solidFill>
              <a:schemeClr val="accent1">
                <a:shade val="95000"/>
                <a:satMod val="105000"/>
                <a:alpha val="99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楕円 8">
            <a:extLst>
              <a:ext uri="{FF2B5EF4-FFF2-40B4-BE49-F238E27FC236}">
                <a16:creationId xmlns:a16="http://schemas.microsoft.com/office/drawing/2014/main" id="{C5D41E13-162D-FDCD-E301-D6F962471027}"/>
              </a:ext>
            </a:extLst>
          </p:cNvPr>
          <p:cNvSpPr/>
          <p:nvPr/>
        </p:nvSpPr>
        <p:spPr>
          <a:xfrm>
            <a:off x="674222" y="1528185"/>
            <a:ext cx="1635748" cy="1547585"/>
          </a:xfrm>
          <a:prstGeom prst="ellipse">
            <a:avLst/>
          </a:prstGeom>
          <a:noFill/>
          <a:ln w="1905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54AEB433-B38A-944A-CBFC-2730374BAE3E}"/>
              </a:ext>
            </a:extLst>
          </p:cNvPr>
          <p:cNvSpPr/>
          <p:nvPr/>
        </p:nvSpPr>
        <p:spPr>
          <a:xfrm>
            <a:off x="2411372" y="1770972"/>
            <a:ext cx="90001" cy="9048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4DF9961-FACF-1B1C-EB09-0EAF260640C8}"/>
              </a:ext>
            </a:extLst>
          </p:cNvPr>
          <p:cNvSpPr txBox="1"/>
          <p:nvPr/>
        </p:nvSpPr>
        <p:spPr>
          <a:xfrm>
            <a:off x="959541" y="2373697"/>
            <a:ext cx="540006" cy="276999"/>
          </a:xfrm>
          <a:prstGeom prst="rect">
            <a:avLst/>
          </a:prstGeom>
          <a:noFill/>
        </p:spPr>
        <p:txBody>
          <a:bodyPr wrap="square" rtlCol="0">
            <a:spAutoFit/>
          </a:bodyPr>
          <a:lstStyle/>
          <a:p>
            <a:r>
              <a:rPr lang="ja-JP" altLang="en-US" sz="1200" dirty="0"/>
              <a:t>太陽</a:t>
            </a:r>
            <a:endParaRPr kumimoji="1" lang="ja-JP" altLang="en-US" sz="1200" dirty="0"/>
          </a:p>
        </p:txBody>
      </p:sp>
      <p:sp>
        <p:nvSpPr>
          <p:cNvPr id="17" name="テキスト ボックス 16">
            <a:extLst>
              <a:ext uri="{FF2B5EF4-FFF2-40B4-BE49-F238E27FC236}">
                <a16:creationId xmlns:a16="http://schemas.microsoft.com/office/drawing/2014/main" id="{55FBED96-13AF-557F-A4FA-AC0F57E0EB61}"/>
              </a:ext>
            </a:extLst>
          </p:cNvPr>
          <p:cNvSpPr txBox="1"/>
          <p:nvPr/>
        </p:nvSpPr>
        <p:spPr>
          <a:xfrm>
            <a:off x="1124227" y="1562522"/>
            <a:ext cx="540006" cy="276999"/>
          </a:xfrm>
          <a:prstGeom prst="rect">
            <a:avLst/>
          </a:prstGeom>
          <a:noFill/>
        </p:spPr>
        <p:txBody>
          <a:bodyPr wrap="square" rtlCol="0">
            <a:spAutoFit/>
          </a:bodyPr>
          <a:lstStyle/>
          <a:p>
            <a:r>
              <a:rPr lang="ja-JP" altLang="en-US" sz="1200" dirty="0"/>
              <a:t>金星</a:t>
            </a:r>
            <a:endParaRPr kumimoji="1" lang="ja-JP" altLang="en-US" sz="1200" dirty="0"/>
          </a:p>
        </p:txBody>
      </p:sp>
      <p:sp>
        <p:nvSpPr>
          <p:cNvPr id="18" name="テキスト ボックス 17">
            <a:extLst>
              <a:ext uri="{FF2B5EF4-FFF2-40B4-BE49-F238E27FC236}">
                <a16:creationId xmlns:a16="http://schemas.microsoft.com/office/drawing/2014/main" id="{C92E5373-D2C7-8F5A-A8D4-D3FF8BCBE865}"/>
              </a:ext>
            </a:extLst>
          </p:cNvPr>
          <p:cNvSpPr txBox="1"/>
          <p:nvPr/>
        </p:nvSpPr>
        <p:spPr>
          <a:xfrm>
            <a:off x="2271437" y="1435023"/>
            <a:ext cx="540006" cy="276999"/>
          </a:xfrm>
          <a:prstGeom prst="rect">
            <a:avLst/>
          </a:prstGeom>
          <a:noFill/>
        </p:spPr>
        <p:txBody>
          <a:bodyPr wrap="square" rtlCol="0">
            <a:spAutoFit/>
          </a:bodyPr>
          <a:lstStyle/>
          <a:p>
            <a:r>
              <a:rPr lang="ja-JP" altLang="en-US" sz="1200" dirty="0"/>
              <a:t>地球</a:t>
            </a:r>
            <a:endParaRPr kumimoji="1" lang="ja-JP" altLang="en-US" sz="1200" dirty="0"/>
          </a:p>
        </p:txBody>
      </p:sp>
      <p:sp>
        <p:nvSpPr>
          <p:cNvPr id="3" name="テキスト ボックス 2">
            <a:extLst>
              <a:ext uri="{FF2B5EF4-FFF2-40B4-BE49-F238E27FC236}">
                <a16:creationId xmlns:a16="http://schemas.microsoft.com/office/drawing/2014/main" id="{8C50351C-ADB2-CED3-72F6-619F4B07C35E}"/>
              </a:ext>
            </a:extLst>
          </p:cNvPr>
          <p:cNvSpPr txBox="1">
            <a:spLocks noChangeArrowheads="1"/>
          </p:cNvSpPr>
          <p:nvPr/>
        </p:nvSpPr>
        <p:spPr bwMode="auto">
          <a:xfrm>
            <a:off x="240817" y="780441"/>
            <a:ext cx="2502555" cy="4001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eaLnBrk="0" hangingPunct="0"/>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太陽の通り道（黄道面</a:t>
            </a: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こうどう・おうどう</a:t>
            </a: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上から見た図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 name="テキスト ボックス 2">
            <a:extLst>
              <a:ext uri="{FF2B5EF4-FFF2-40B4-BE49-F238E27FC236}">
                <a16:creationId xmlns:a16="http://schemas.microsoft.com/office/drawing/2014/main" id="{7F93EEB7-52DE-06B5-A745-89E1B2CC0957}"/>
              </a:ext>
            </a:extLst>
          </p:cNvPr>
          <p:cNvSpPr txBox="1">
            <a:spLocks noChangeArrowheads="1"/>
          </p:cNvSpPr>
          <p:nvPr/>
        </p:nvSpPr>
        <p:spPr bwMode="auto">
          <a:xfrm>
            <a:off x="646840" y="3609757"/>
            <a:ext cx="1762125" cy="4001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太陽の通り道（黄道）</a:t>
            </a:r>
            <a:endPar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横から見た図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cxnSp>
        <p:nvCxnSpPr>
          <p:cNvPr id="13" name="直線コネクタ 12">
            <a:extLst>
              <a:ext uri="{FF2B5EF4-FFF2-40B4-BE49-F238E27FC236}">
                <a16:creationId xmlns:a16="http://schemas.microsoft.com/office/drawing/2014/main" id="{F7923A6F-422E-AF43-6596-6BD57AC400C5}"/>
              </a:ext>
            </a:extLst>
          </p:cNvPr>
          <p:cNvCxnSpPr>
            <a:cxnSpLocks/>
          </p:cNvCxnSpPr>
          <p:nvPr/>
        </p:nvCxnSpPr>
        <p:spPr>
          <a:xfrm>
            <a:off x="356487" y="4149008"/>
            <a:ext cx="2271217"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楕円 13">
            <a:extLst>
              <a:ext uri="{FF2B5EF4-FFF2-40B4-BE49-F238E27FC236}">
                <a16:creationId xmlns:a16="http://schemas.microsoft.com/office/drawing/2014/main" id="{90870EBB-F47B-3362-0CE6-16963E193CD7}"/>
              </a:ext>
            </a:extLst>
          </p:cNvPr>
          <p:cNvSpPr/>
          <p:nvPr/>
        </p:nvSpPr>
        <p:spPr>
          <a:xfrm>
            <a:off x="1409546" y="4103764"/>
            <a:ext cx="90001" cy="904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808479BA-E068-89FA-B529-C159D54A9F51}"/>
              </a:ext>
            </a:extLst>
          </p:cNvPr>
          <p:cNvPicPr>
            <a:picLocks noChangeAspect="1"/>
          </p:cNvPicPr>
          <p:nvPr/>
        </p:nvPicPr>
        <p:blipFill>
          <a:blip r:embed="rId3"/>
          <a:stretch>
            <a:fillRect/>
          </a:stretch>
        </p:blipFill>
        <p:spPr>
          <a:xfrm>
            <a:off x="33426" y="4378302"/>
            <a:ext cx="2853323" cy="1648705"/>
          </a:xfrm>
          <a:prstGeom prst="rect">
            <a:avLst/>
          </a:prstGeom>
        </p:spPr>
      </p:pic>
      <p:pic>
        <p:nvPicPr>
          <p:cNvPr id="21" name="図 20">
            <a:extLst>
              <a:ext uri="{FF2B5EF4-FFF2-40B4-BE49-F238E27FC236}">
                <a16:creationId xmlns:a16="http://schemas.microsoft.com/office/drawing/2014/main" id="{9FC456E4-B43F-CDB1-9D87-AF6C8C6679D1}"/>
              </a:ext>
            </a:extLst>
          </p:cNvPr>
          <p:cNvPicPr>
            <a:picLocks noChangeAspect="1"/>
          </p:cNvPicPr>
          <p:nvPr/>
        </p:nvPicPr>
        <p:blipFill>
          <a:blip r:embed="rId4"/>
          <a:stretch>
            <a:fillRect/>
          </a:stretch>
        </p:blipFill>
        <p:spPr>
          <a:xfrm>
            <a:off x="2923699" y="4359003"/>
            <a:ext cx="2857222" cy="1648705"/>
          </a:xfrm>
          <a:prstGeom prst="rect">
            <a:avLst/>
          </a:prstGeom>
          <a:ln>
            <a:noFill/>
          </a:ln>
        </p:spPr>
      </p:pic>
      <p:pic>
        <p:nvPicPr>
          <p:cNvPr id="23" name="図 22">
            <a:extLst>
              <a:ext uri="{FF2B5EF4-FFF2-40B4-BE49-F238E27FC236}">
                <a16:creationId xmlns:a16="http://schemas.microsoft.com/office/drawing/2014/main" id="{D584AD78-F49A-80A9-3125-51FFCE28D742}"/>
              </a:ext>
            </a:extLst>
          </p:cNvPr>
          <p:cNvPicPr>
            <a:picLocks noChangeAspect="1"/>
          </p:cNvPicPr>
          <p:nvPr/>
        </p:nvPicPr>
        <p:blipFill>
          <a:blip r:embed="rId5"/>
          <a:stretch>
            <a:fillRect/>
          </a:stretch>
        </p:blipFill>
        <p:spPr>
          <a:xfrm>
            <a:off x="5836536" y="4362936"/>
            <a:ext cx="2857220" cy="1657401"/>
          </a:xfrm>
          <a:prstGeom prst="rect">
            <a:avLst/>
          </a:prstGeom>
        </p:spPr>
      </p:pic>
      <p:sp>
        <p:nvSpPr>
          <p:cNvPr id="24" name="フリーフォーム: 図形 23">
            <a:extLst>
              <a:ext uri="{FF2B5EF4-FFF2-40B4-BE49-F238E27FC236}">
                <a16:creationId xmlns:a16="http://schemas.microsoft.com/office/drawing/2014/main" id="{F62FF3E0-7C3E-728C-4B9E-D8C238D52F63}"/>
              </a:ext>
            </a:extLst>
          </p:cNvPr>
          <p:cNvSpPr/>
          <p:nvPr/>
        </p:nvSpPr>
        <p:spPr>
          <a:xfrm>
            <a:off x="1925084" y="4786313"/>
            <a:ext cx="330993" cy="1138237"/>
          </a:xfrm>
          <a:custGeom>
            <a:avLst/>
            <a:gdLst>
              <a:gd name="connsiteX0" fmla="*/ 0 w 330993"/>
              <a:gd name="connsiteY0" fmla="*/ 1138237 h 1138237"/>
              <a:gd name="connsiteX1" fmla="*/ 330993 w 330993"/>
              <a:gd name="connsiteY1" fmla="*/ 0 h 1138237"/>
              <a:gd name="connsiteX2" fmla="*/ 330993 w 330993"/>
              <a:gd name="connsiteY2" fmla="*/ 0 h 1138237"/>
              <a:gd name="connsiteX3" fmla="*/ 330993 w 330993"/>
              <a:gd name="connsiteY3" fmla="*/ 9525 h 1138237"/>
              <a:gd name="connsiteX4" fmla="*/ 330993 w 330993"/>
              <a:gd name="connsiteY4" fmla="*/ 9525 h 1138237"/>
              <a:gd name="connsiteX5" fmla="*/ 330993 w 330993"/>
              <a:gd name="connsiteY5" fmla="*/ 9525 h 1138237"/>
              <a:gd name="connsiteX0" fmla="*/ 0 w 330993"/>
              <a:gd name="connsiteY0" fmla="*/ 1138237 h 1138237"/>
              <a:gd name="connsiteX1" fmla="*/ 223837 w 330993"/>
              <a:gd name="connsiteY1" fmla="*/ 633412 h 1138237"/>
              <a:gd name="connsiteX2" fmla="*/ 330993 w 330993"/>
              <a:gd name="connsiteY2" fmla="*/ 0 h 1138237"/>
              <a:gd name="connsiteX3" fmla="*/ 330993 w 330993"/>
              <a:gd name="connsiteY3" fmla="*/ 0 h 1138237"/>
              <a:gd name="connsiteX4" fmla="*/ 330993 w 330993"/>
              <a:gd name="connsiteY4" fmla="*/ 9525 h 1138237"/>
              <a:gd name="connsiteX5" fmla="*/ 330993 w 330993"/>
              <a:gd name="connsiteY5" fmla="*/ 9525 h 1138237"/>
              <a:gd name="connsiteX6" fmla="*/ 330993 w 330993"/>
              <a:gd name="connsiteY6"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330993 w 330993"/>
              <a:gd name="connsiteY3" fmla="*/ 0 h 1138237"/>
              <a:gd name="connsiteX4" fmla="*/ 330993 w 330993"/>
              <a:gd name="connsiteY4" fmla="*/ 0 h 1138237"/>
              <a:gd name="connsiteX5" fmla="*/ 330993 w 330993"/>
              <a:gd name="connsiteY5" fmla="*/ 9525 h 1138237"/>
              <a:gd name="connsiteX6" fmla="*/ 330993 w 330993"/>
              <a:gd name="connsiteY6" fmla="*/ 9525 h 1138237"/>
              <a:gd name="connsiteX7" fmla="*/ 330993 w 330993"/>
              <a:gd name="connsiteY7"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307181 w 330993"/>
              <a:gd name="connsiteY3" fmla="*/ 304800 h 1138237"/>
              <a:gd name="connsiteX4" fmla="*/ 330993 w 330993"/>
              <a:gd name="connsiteY4" fmla="*/ 0 h 1138237"/>
              <a:gd name="connsiteX5" fmla="*/ 330993 w 330993"/>
              <a:gd name="connsiteY5" fmla="*/ 0 h 1138237"/>
              <a:gd name="connsiteX6" fmla="*/ 330993 w 330993"/>
              <a:gd name="connsiteY6" fmla="*/ 9525 h 1138237"/>
              <a:gd name="connsiteX7" fmla="*/ 330993 w 330993"/>
              <a:gd name="connsiteY7" fmla="*/ 9525 h 1138237"/>
              <a:gd name="connsiteX8" fmla="*/ 330993 w 330993"/>
              <a:gd name="connsiteY8"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271462 w 330993"/>
              <a:gd name="connsiteY3" fmla="*/ 478631 h 1138237"/>
              <a:gd name="connsiteX4" fmla="*/ 307181 w 330993"/>
              <a:gd name="connsiteY4" fmla="*/ 304800 h 1138237"/>
              <a:gd name="connsiteX5" fmla="*/ 330993 w 330993"/>
              <a:gd name="connsiteY5" fmla="*/ 0 h 1138237"/>
              <a:gd name="connsiteX6" fmla="*/ 330993 w 330993"/>
              <a:gd name="connsiteY6" fmla="*/ 0 h 1138237"/>
              <a:gd name="connsiteX7" fmla="*/ 330993 w 330993"/>
              <a:gd name="connsiteY7" fmla="*/ 9525 h 1138237"/>
              <a:gd name="connsiteX8" fmla="*/ 330993 w 330993"/>
              <a:gd name="connsiteY8" fmla="*/ 9525 h 1138237"/>
              <a:gd name="connsiteX9" fmla="*/ 330993 w 330993"/>
              <a:gd name="connsiteY9"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271462 w 330993"/>
              <a:gd name="connsiteY3" fmla="*/ 478631 h 1138237"/>
              <a:gd name="connsiteX4" fmla="*/ 307181 w 330993"/>
              <a:gd name="connsiteY4" fmla="*/ 304800 h 1138237"/>
              <a:gd name="connsiteX5" fmla="*/ 323850 w 330993"/>
              <a:gd name="connsiteY5" fmla="*/ 135731 h 1138237"/>
              <a:gd name="connsiteX6" fmla="*/ 330993 w 330993"/>
              <a:gd name="connsiteY6" fmla="*/ 0 h 1138237"/>
              <a:gd name="connsiteX7" fmla="*/ 330993 w 330993"/>
              <a:gd name="connsiteY7" fmla="*/ 0 h 1138237"/>
              <a:gd name="connsiteX8" fmla="*/ 330993 w 330993"/>
              <a:gd name="connsiteY8" fmla="*/ 9525 h 1138237"/>
              <a:gd name="connsiteX9" fmla="*/ 330993 w 330993"/>
              <a:gd name="connsiteY9" fmla="*/ 9525 h 1138237"/>
              <a:gd name="connsiteX10" fmla="*/ 330993 w 330993"/>
              <a:gd name="connsiteY10" fmla="*/ 9525 h 113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993" h="1138237">
                <a:moveTo>
                  <a:pt x="0" y="1138237"/>
                </a:moveTo>
                <a:cubicBezTo>
                  <a:pt x="15081" y="1102121"/>
                  <a:pt x="69850" y="1008063"/>
                  <a:pt x="107156" y="923925"/>
                </a:cubicBezTo>
                <a:cubicBezTo>
                  <a:pt x="144462" y="839788"/>
                  <a:pt x="198040" y="707628"/>
                  <a:pt x="223837" y="633412"/>
                </a:cubicBezTo>
                <a:cubicBezTo>
                  <a:pt x="249634" y="559196"/>
                  <a:pt x="257571" y="533400"/>
                  <a:pt x="271462" y="478631"/>
                </a:cubicBezTo>
                <a:cubicBezTo>
                  <a:pt x="285353" y="423862"/>
                  <a:pt x="299640" y="361950"/>
                  <a:pt x="307181" y="304800"/>
                </a:cubicBezTo>
                <a:cubicBezTo>
                  <a:pt x="310356" y="248444"/>
                  <a:pt x="320675" y="192087"/>
                  <a:pt x="323850" y="135731"/>
                </a:cubicBezTo>
                <a:lnTo>
                  <a:pt x="330993" y="0"/>
                </a:lnTo>
                <a:lnTo>
                  <a:pt x="330993" y="0"/>
                </a:lnTo>
                <a:lnTo>
                  <a:pt x="330993" y="9525"/>
                </a:lnTo>
                <a:lnTo>
                  <a:pt x="330993" y="9525"/>
                </a:lnTo>
                <a:lnTo>
                  <a:pt x="330993" y="9525"/>
                </a:lnTo>
              </a:path>
            </a:pathLst>
          </a:custGeom>
          <a:noFill/>
          <a:ln w="12700">
            <a:solidFill>
              <a:srgbClr val="FFC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矢印コネクタ 32">
            <a:extLst>
              <a:ext uri="{FF2B5EF4-FFF2-40B4-BE49-F238E27FC236}">
                <a16:creationId xmlns:a16="http://schemas.microsoft.com/office/drawing/2014/main" id="{0415AC23-1CA0-490C-9058-333E3A7490D0}"/>
              </a:ext>
            </a:extLst>
          </p:cNvPr>
          <p:cNvCxnSpPr/>
          <p:nvPr/>
        </p:nvCxnSpPr>
        <p:spPr>
          <a:xfrm flipV="1">
            <a:off x="3401987" y="5589024"/>
            <a:ext cx="180002" cy="335526"/>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06FCCB07-3257-AF93-32E0-4883AFF6D29B}"/>
              </a:ext>
            </a:extLst>
          </p:cNvPr>
          <p:cNvCxnSpPr>
            <a:cxnSpLocks/>
          </p:cNvCxnSpPr>
          <p:nvPr/>
        </p:nvCxnSpPr>
        <p:spPr>
          <a:xfrm flipV="1">
            <a:off x="3581989" y="5319021"/>
            <a:ext cx="277824" cy="270003"/>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3783BC0D-8B1A-3EDF-6977-FAE03B099B7C}"/>
              </a:ext>
            </a:extLst>
          </p:cNvPr>
          <p:cNvCxnSpPr>
            <a:cxnSpLocks/>
          </p:cNvCxnSpPr>
          <p:nvPr/>
        </p:nvCxnSpPr>
        <p:spPr>
          <a:xfrm flipV="1">
            <a:off x="3921714" y="5102225"/>
            <a:ext cx="262936" cy="178824"/>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DF51FE70-4F82-BADA-2843-421C179F6568}"/>
              </a:ext>
            </a:extLst>
          </p:cNvPr>
          <p:cNvCxnSpPr>
            <a:cxnSpLocks/>
          </p:cNvCxnSpPr>
          <p:nvPr/>
        </p:nvCxnSpPr>
        <p:spPr>
          <a:xfrm flipV="1">
            <a:off x="4211996" y="4997450"/>
            <a:ext cx="280629" cy="104775"/>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7183C5B3-7A4C-A0D7-2A92-A01D0FF97B98}"/>
              </a:ext>
            </a:extLst>
          </p:cNvPr>
          <p:cNvCxnSpPr>
            <a:cxnSpLocks/>
          </p:cNvCxnSpPr>
          <p:nvPr/>
        </p:nvCxnSpPr>
        <p:spPr>
          <a:xfrm flipV="1">
            <a:off x="4492625" y="4959017"/>
            <a:ext cx="158752" cy="38433"/>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83229022-FAD3-D5CE-36FC-3FDE1A8DE633}"/>
              </a:ext>
            </a:extLst>
          </p:cNvPr>
          <p:cNvCxnSpPr>
            <a:cxnSpLocks/>
          </p:cNvCxnSpPr>
          <p:nvPr/>
        </p:nvCxnSpPr>
        <p:spPr>
          <a:xfrm flipV="1">
            <a:off x="4752002" y="4950027"/>
            <a:ext cx="326115" cy="8990"/>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4495E01E-C6E8-8860-212B-607B571FEB55}"/>
              </a:ext>
            </a:extLst>
          </p:cNvPr>
          <p:cNvCxnSpPr>
            <a:cxnSpLocks/>
          </p:cNvCxnSpPr>
          <p:nvPr/>
        </p:nvCxnSpPr>
        <p:spPr>
          <a:xfrm>
            <a:off x="5087898" y="4959017"/>
            <a:ext cx="294111" cy="90820"/>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F5986AB0-BFDE-C7F4-7F5D-70ECABD1C8FF}"/>
              </a:ext>
            </a:extLst>
          </p:cNvPr>
          <p:cNvCxnSpPr>
            <a:cxnSpLocks/>
          </p:cNvCxnSpPr>
          <p:nvPr/>
        </p:nvCxnSpPr>
        <p:spPr>
          <a:xfrm>
            <a:off x="5369809" y="5054881"/>
            <a:ext cx="146421" cy="84138"/>
          </a:xfrm>
          <a:prstGeom prst="straightConnector1">
            <a:avLst/>
          </a:prstGeom>
          <a:ln w="9525">
            <a:solidFill>
              <a:srgbClr val="FFC000"/>
            </a:solidFill>
            <a:prstDash val="dash"/>
            <a:bevel/>
            <a:tailEnd type="arrow"/>
          </a:ln>
        </p:spPr>
        <p:style>
          <a:lnRef idx="1">
            <a:schemeClr val="accent1"/>
          </a:lnRef>
          <a:fillRef idx="0">
            <a:schemeClr val="accent1"/>
          </a:fillRef>
          <a:effectRef idx="0">
            <a:schemeClr val="accent1"/>
          </a:effectRef>
          <a:fontRef idx="minor">
            <a:schemeClr val="tx1"/>
          </a:fontRef>
        </p:style>
      </p:cxnSp>
      <p:sp>
        <p:nvSpPr>
          <p:cNvPr id="49" name="フリーフォーム: 図形 48">
            <a:extLst>
              <a:ext uri="{FF2B5EF4-FFF2-40B4-BE49-F238E27FC236}">
                <a16:creationId xmlns:a16="http://schemas.microsoft.com/office/drawing/2014/main" id="{2F5C4428-D842-19A6-7836-D3C2D809D3BC}"/>
              </a:ext>
            </a:extLst>
          </p:cNvPr>
          <p:cNvSpPr/>
          <p:nvPr/>
        </p:nvSpPr>
        <p:spPr>
          <a:xfrm rot="18188987">
            <a:off x="7099649" y="4725383"/>
            <a:ext cx="330993" cy="1423850"/>
          </a:xfrm>
          <a:custGeom>
            <a:avLst/>
            <a:gdLst>
              <a:gd name="connsiteX0" fmla="*/ 0 w 330993"/>
              <a:gd name="connsiteY0" fmla="*/ 1138237 h 1138237"/>
              <a:gd name="connsiteX1" fmla="*/ 330993 w 330993"/>
              <a:gd name="connsiteY1" fmla="*/ 0 h 1138237"/>
              <a:gd name="connsiteX2" fmla="*/ 330993 w 330993"/>
              <a:gd name="connsiteY2" fmla="*/ 0 h 1138237"/>
              <a:gd name="connsiteX3" fmla="*/ 330993 w 330993"/>
              <a:gd name="connsiteY3" fmla="*/ 9525 h 1138237"/>
              <a:gd name="connsiteX4" fmla="*/ 330993 w 330993"/>
              <a:gd name="connsiteY4" fmla="*/ 9525 h 1138237"/>
              <a:gd name="connsiteX5" fmla="*/ 330993 w 330993"/>
              <a:gd name="connsiteY5" fmla="*/ 9525 h 1138237"/>
              <a:gd name="connsiteX0" fmla="*/ 0 w 330993"/>
              <a:gd name="connsiteY0" fmla="*/ 1138237 h 1138237"/>
              <a:gd name="connsiteX1" fmla="*/ 223837 w 330993"/>
              <a:gd name="connsiteY1" fmla="*/ 633412 h 1138237"/>
              <a:gd name="connsiteX2" fmla="*/ 330993 w 330993"/>
              <a:gd name="connsiteY2" fmla="*/ 0 h 1138237"/>
              <a:gd name="connsiteX3" fmla="*/ 330993 w 330993"/>
              <a:gd name="connsiteY3" fmla="*/ 0 h 1138237"/>
              <a:gd name="connsiteX4" fmla="*/ 330993 w 330993"/>
              <a:gd name="connsiteY4" fmla="*/ 9525 h 1138237"/>
              <a:gd name="connsiteX5" fmla="*/ 330993 w 330993"/>
              <a:gd name="connsiteY5" fmla="*/ 9525 h 1138237"/>
              <a:gd name="connsiteX6" fmla="*/ 330993 w 330993"/>
              <a:gd name="connsiteY6"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330993 w 330993"/>
              <a:gd name="connsiteY3" fmla="*/ 0 h 1138237"/>
              <a:gd name="connsiteX4" fmla="*/ 330993 w 330993"/>
              <a:gd name="connsiteY4" fmla="*/ 0 h 1138237"/>
              <a:gd name="connsiteX5" fmla="*/ 330993 w 330993"/>
              <a:gd name="connsiteY5" fmla="*/ 9525 h 1138237"/>
              <a:gd name="connsiteX6" fmla="*/ 330993 w 330993"/>
              <a:gd name="connsiteY6" fmla="*/ 9525 h 1138237"/>
              <a:gd name="connsiteX7" fmla="*/ 330993 w 330993"/>
              <a:gd name="connsiteY7"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307181 w 330993"/>
              <a:gd name="connsiteY3" fmla="*/ 304800 h 1138237"/>
              <a:gd name="connsiteX4" fmla="*/ 330993 w 330993"/>
              <a:gd name="connsiteY4" fmla="*/ 0 h 1138237"/>
              <a:gd name="connsiteX5" fmla="*/ 330993 w 330993"/>
              <a:gd name="connsiteY5" fmla="*/ 0 h 1138237"/>
              <a:gd name="connsiteX6" fmla="*/ 330993 w 330993"/>
              <a:gd name="connsiteY6" fmla="*/ 9525 h 1138237"/>
              <a:gd name="connsiteX7" fmla="*/ 330993 w 330993"/>
              <a:gd name="connsiteY7" fmla="*/ 9525 h 1138237"/>
              <a:gd name="connsiteX8" fmla="*/ 330993 w 330993"/>
              <a:gd name="connsiteY8"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271462 w 330993"/>
              <a:gd name="connsiteY3" fmla="*/ 478631 h 1138237"/>
              <a:gd name="connsiteX4" fmla="*/ 307181 w 330993"/>
              <a:gd name="connsiteY4" fmla="*/ 304800 h 1138237"/>
              <a:gd name="connsiteX5" fmla="*/ 330993 w 330993"/>
              <a:gd name="connsiteY5" fmla="*/ 0 h 1138237"/>
              <a:gd name="connsiteX6" fmla="*/ 330993 w 330993"/>
              <a:gd name="connsiteY6" fmla="*/ 0 h 1138237"/>
              <a:gd name="connsiteX7" fmla="*/ 330993 w 330993"/>
              <a:gd name="connsiteY7" fmla="*/ 9525 h 1138237"/>
              <a:gd name="connsiteX8" fmla="*/ 330993 w 330993"/>
              <a:gd name="connsiteY8" fmla="*/ 9525 h 1138237"/>
              <a:gd name="connsiteX9" fmla="*/ 330993 w 330993"/>
              <a:gd name="connsiteY9" fmla="*/ 9525 h 1138237"/>
              <a:gd name="connsiteX0" fmla="*/ 0 w 330993"/>
              <a:gd name="connsiteY0" fmla="*/ 1138237 h 1138237"/>
              <a:gd name="connsiteX1" fmla="*/ 107156 w 330993"/>
              <a:gd name="connsiteY1" fmla="*/ 923925 h 1138237"/>
              <a:gd name="connsiteX2" fmla="*/ 223837 w 330993"/>
              <a:gd name="connsiteY2" fmla="*/ 633412 h 1138237"/>
              <a:gd name="connsiteX3" fmla="*/ 271462 w 330993"/>
              <a:gd name="connsiteY3" fmla="*/ 478631 h 1138237"/>
              <a:gd name="connsiteX4" fmla="*/ 307181 w 330993"/>
              <a:gd name="connsiteY4" fmla="*/ 304800 h 1138237"/>
              <a:gd name="connsiteX5" fmla="*/ 323850 w 330993"/>
              <a:gd name="connsiteY5" fmla="*/ 135731 h 1138237"/>
              <a:gd name="connsiteX6" fmla="*/ 330993 w 330993"/>
              <a:gd name="connsiteY6" fmla="*/ 0 h 1138237"/>
              <a:gd name="connsiteX7" fmla="*/ 330993 w 330993"/>
              <a:gd name="connsiteY7" fmla="*/ 0 h 1138237"/>
              <a:gd name="connsiteX8" fmla="*/ 330993 w 330993"/>
              <a:gd name="connsiteY8" fmla="*/ 9525 h 1138237"/>
              <a:gd name="connsiteX9" fmla="*/ 330993 w 330993"/>
              <a:gd name="connsiteY9" fmla="*/ 9525 h 1138237"/>
              <a:gd name="connsiteX10" fmla="*/ 330993 w 330993"/>
              <a:gd name="connsiteY10" fmla="*/ 9525 h 113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993" h="1138237">
                <a:moveTo>
                  <a:pt x="0" y="1138237"/>
                </a:moveTo>
                <a:cubicBezTo>
                  <a:pt x="15081" y="1102121"/>
                  <a:pt x="69850" y="1008063"/>
                  <a:pt x="107156" y="923925"/>
                </a:cubicBezTo>
                <a:cubicBezTo>
                  <a:pt x="144462" y="839788"/>
                  <a:pt x="198040" y="707628"/>
                  <a:pt x="223837" y="633412"/>
                </a:cubicBezTo>
                <a:cubicBezTo>
                  <a:pt x="249634" y="559196"/>
                  <a:pt x="257571" y="533400"/>
                  <a:pt x="271462" y="478631"/>
                </a:cubicBezTo>
                <a:cubicBezTo>
                  <a:pt x="285353" y="423862"/>
                  <a:pt x="299640" y="361950"/>
                  <a:pt x="307181" y="304800"/>
                </a:cubicBezTo>
                <a:cubicBezTo>
                  <a:pt x="310356" y="248444"/>
                  <a:pt x="320675" y="192087"/>
                  <a:pt x="323850" y="135731"/>
                </a:cubicBezTo>
                <a:lnTo>
                  <a:pt x="330993" y="0"/>
                </a:lnTo>
                <a:lnTo>
                  <a:pt x="330993" y="0"/>
                </a:lnTo>
                <a:lnTo>
                  <a:pt x="330993" y="9525"/>
                </a:lnTo>
                <a:lnTo>
                  <a:pt x="330993" y="9525"/>
                </a:lnTo>
                <a:lnTo>
                  <a:pt x="330993" y="9525"/>
                </a:lnTo>
              </a:path>
            </a:pathLst>
          </a:custGeom>
          <a:noFill/>
          <a:ln w="12700">
            <a:solidFill>
              <a:srgbClr val="FFC000"/>
            </a:solidFill>
            <a:prstDash val="sysDash"/>
            <a:headEnd type="arrow"/>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2">
            <a:extLst>
              <a:ext uri="{FF2B5EF4-FFF2-40B4-BE49-F238E27FC236}">
                <a16:creationId xmlns:a16="http://schemas.microsoft.com/office/drawing/2014/main" id="{8FAA67C9-6721-E6D7-CF71-777740D4B1F3}"/>
              </a:ext>
            </a:extLst>
          </p:cNvPr>
          <p:cNvSpPr txBox="1">
            <a:spLocks noChangeArrowheads="1"/>
          </p:cNvSpPr>
          <p:nvPr/>
        </p:nvSpPr>
        <p:spPr bwMode="auto">
          <a:xfrm>
            <a:off x="558167" y="6082458"/>
            <a:ext cx="1762125"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東側からみた空</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1" name="テキスト ボックス 2">
            <a:extLst>
              <a:ext uri="{FF2B5EF4-FFF2-40B4-BE49-F238E27FC236}">
                <a16:creationId xmlns:a16="http://schemas.microsoft.com/office/drawing/2014/main" id="{3F74A3FE-D207-16B5-A9E9-8F094DA0A1E6}"/>
              </a:ext>
            </a:extLst>
          </p:cNvPr>
          <p:cNvSpPr txBox="1">
            <a:spLocks noChangeArrowheads="1"/>
          </p:cNvSpPr>
          <p:nvPr/>
        </p:nvSpPr>
        <p:spPr bwMode="auto">
          <a:xfrm>
            <a:off x="3491988" y="6062243"/>
            <a:ext cx="1762125"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南側からみた空</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2" name="テキスト ボックス 2">
            <a:extLst>
              <a:ext uri="{FF2B5EF4-FFF2-40B4-BE49-F238E27FC236}">
                <a16:creationId xmlns:a16="http://schemas.microsoft.com/office/drawing/2014/main" id="{DCCDA8CD-2213-BB5D-7ABA-F50CF84E423A}"/>
              </a:ext>
            </a:extLst>
          </p:cNvPr>
          <p:cNvSpPr txBox="1">
            <a:spLocks noChangeArrowheads="1"/>
          </p:cNvSpPr>
          <p:nvPr/>
        </p:nvSpPr>
        <p:spPr bwMode="auto">
          <a:xfrm>
            <a:off x="6282019" y="6062243"/>
            <a:ext cx="1762125"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西側からみた空</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3" name="テキスト ボックス 52">
            <a:extLst>
              <a:ext uri="{FF2B5EF4-FFF2-40B4-BE49-F238E27FC236}">
                <a16:creationId xmlns:a16="http://schemas.microsoft.com/office/drawing/2014/main" id="{0305B2D4-C6F9-61C1-DE73-568C69601FC8}"/>
              </a:ext>
            </a:extLst>
          </p:cNvPr>
          <p:cNvSpPr txBox="1"/>
          <p:nvPr/>
        </p:nvSpPr>
        <p:spPr>
          <a:xfrm>
            <a:off x="4411768" y="5096950"/>
            <a:ext cx="540006" cy="276999"/>
          </a:xfrm>
          <a:prstGeom prst="rect">
            <a:avLst/>
          </a:prstGeom>
          <a:solidFill>
            <a:schemeClr val="bg1"/>
          </a:solidFill>
        </p:spPr>
        <p:txBody>
          <a:bodyPr wrap="square" rtlCol="0">
            <a:spAutoFit/>
          </a:bodyPr>
          <a:lstStyle/>
          <a:p>
            <a:r>
              <a:rPr lang="ja-JP" altLang="en-US" sz="1200" dirty="0"/>
              <a:t>金星</a:t>
            </a:r>
            <a:endParaRPr kumimoji="1" lang="ja-JP" altLang="en-US" sz="1200" dirty="0"/>
          </a:p>
        </p:txBody>
      </p:sp>
      <p:sp>
        <p:nvSpPr>
          <p:cNvPr id="54" name="テキスト ボックス 53">
            <a:extLst>
              <a:ext uri="{FF2B5EF4-FFF2-40B4-BE49-F238E27FC236}">
                <a16:creationId xmlns:a16="http://schemas.microsoft.com/office/drawing/2014/main" id="{125DD707-5897-1D73-AE0F-76832433AA89}"/>
              </a:ext>
            </a:extLst>
          </p:cNvPr>
          <p:cNvSpPr txBox="1"/>
          <p:nvPr/>
        </p:nvSpPr>
        <p:spPr>
          <a:xfrm>
            <a:off x="3761991" y="5521366"/>
            <a:ext cx="540006" cy="276999"/>
          </a:xfrm>
          <a:prstGeom prst="rect">
            <a:avLst/>
          </a:prstGeom>
          <a:solidFill>
            <a:schemeClr val="bg1"/>
          </a:solidFill>
        </p:spPr>
        <p:txBody>
          <a:bodyPr wrap="square" rtlCol="0">
            <a:spAutoFit/>
          </a:bodyPr>
          <a:lstStyle/>
          <a:p>
            <a:r>
              <a:rPr kumimoji="1" lang="ja-JP" altLang="en-US" sz="1200" dirty="0"/>
              <a:t>太陽</a:t>
            </a:r>
          </a:p>
        </p:txBody>
      </p:sp>
      <p:sp>
        <p:nvSpPr>
          <p:cNvPr id="56" name="フリーフォーム: 図形 55">
            <a:extLst>
              <a:ext uri="{FF2B5EF4-FFF2-40B4-BE49-F238E27FC236}">
                <a16:creationId xmlns:a16="http://schemas.microsoft.com/office/drawing/2014/main" id="{8E3B9B38-8602-C0B5-572C-019DDEE196D2}"/>
              </a:ext>
            </a:extLst>
          </p:cNvPr>
          <p:cNvSpPr/>
          <p:nvPr/>
        </p:nvSpPr>
        <p:spPr>
          <a:xfrm>
            <a:off x="6325445" y="1066889"/>
            <a:ext cx="1339302" cy="2758245"/>
          </a:xfrm>
          <a:custGeom>
            <a:avLst/>
            <a:gdLst>
              <a:gd name="connsiteX0" fmla="*/ 222615 w 1004805"/>
              <a:gd name="connsiteY0" fmla="*/ 1381433 h 2452824"/>
              <a:gd name="connsiteX1" fmla="*/ 1003665 w 1004805"/>
              <a:gd name="connsiteY1" fmla="*/ 19358 h 2452824"/>
              <a:gd name="connsiteX2" fmla="*/ 70215 w 1004805"/>
              <a:gd name="connsiteY2" fmla="*/ 2286308 h 2452824"/>
              <a:gd name="connsiteX3" fmla="*/ 70215 w 1004805"/>
              <a:gd name="connsiteY3" fmla="*/ 2276783 h 2452824"/>
              <a:gd name="connsiteX4" fmla="*/ 98790 w 1004805"/>
              <a:gd name="connsiteY4" fmla="*/ 2238683 h 2452824"/>
              <a:gd name="connsiteX5" fmla="*/ 79740 w 1004805"/>
              <a:gd name="connsiteY5" fmla="*/ 2238683 h 2452824"/>
              <a:gd name="connsiteX6" fmla="*/ 70215 w 1004805"/>
              <a:gd name="connsiteY6" fmla="*/ 2248208 h 2452824"/>
              <a:gd name="connsiteX0" fmla="*/ 236018 w 1198844"/>
              <a:gd name="connsiteY0" fmla="*/ 1214455 h 2273146"/>
              <a:gd name="connsiteX1" fmla="*/ 1198043 w 1198844"/>
              <a:gd name="connsiteY1" fmla="*/ 23830 h 2273146"/>
              <a:gd name="connsiteX2" fmla="*/ 83618 w 1198844"/>
              <a:gd name="connsiteY2" fmla="*/ 2119330 h 2273146"/>
              <a:gd name="connsiteX3" fmla="*/ 83618 w 1198844"/>
              <a:gd name="connsiteY3" fmla="*/ 2109805 h 2273146"/>
              <a:gd name="connsiteX4" fmla="*/ 112193 w 1198844"/>
              <a:gd name="connsiteY4" fmla="*/ 2071705 h 2273146"/>
              <a:gd name="connsiteX5" fmla="*/ 93143 w 1198844"/>
              <a:gd name="connsiteY5" fmla="*/ 2071705 h 2273146"/>
              <a:gd name="connsiteX6" fmla="*/ 83618 w 1198844"/>
              <a:gd name="connsiteY6" fmla="*/ 2081230 h 227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844" h="2273146">
                <a:moveTo>
                  <a:pt x="236018" y="1214455"/>
                </a:moveTo>
                <a:cubicBezTo>
                  <a:pt x="639243" y="458011"/>
                  <a:pt x="1223443" y="-126982"/>
                  <a:pt x="1198043" y="23830"/>
                </a:cubicBezTo>
                <a:cubicBezTo>
                  <a:pt x="1172643" y="174642"/>
                  <a:pt x="269355" y="1771668"/>
                  <a:pt x="83618" y="2119330"/>
                </a:cubicBezTo>
                <a:cubicBezTo>
                  <a:pt x="-102119" y="2466992"/>
                  <a:pt x="78855" y="2117743"/>
                  <a:pt x="83618" y="2109805"/>
                </a:cubicBezTo>
                <a:cubicBezTo>
                  <a:pt x="88380" y="2101868"/>
                  <a:pt x="112193" y="2071705"/>
                  <a:pt x="112193" y="2071705"/>
                </a:cubicBezTo>
                <a:cubicBezTo>
                  <a:pt x="113780" y="2065355"/>
                  <a:pt x="93143" y="2071705"/>
                  <a:pt x="93143" y="2071705"/>
                </a:cubicBezTo>
                <a:cubicBezTo>
                  <a:pt x="88381" y="2073292"/>
                  <a:pt x="85999" y="2077261"/>
                  <a:pt x="83618" y="2081230"/>
                </a:cubicBezTo>
              </a:path>
            </a:pathLst>
          </a:custGeom>
          <a:noFill/>
          <a:ln w="12700">
            <a:solidFill>
              <a:srgbClr val="FFC000"/>
            </a:solidFill>
            <a:prstDash val="sysDash"/>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図形 56">
            <a:extLst>
              <a:ext uri="{FF2B5EF4-FFF2-40B4-BE49-F238E27FC236}">
                <a16:creationId xmlns:a16="http://schemas.microsoft.com/office/drawing/2014/main" id="{32C40D39-1022-A5E3-D354-F0040BFDD36E}"/>
              </a:ext>
            </a:extLst>
          </p:cNvPr>
          <p:cNvSpPr/>
          <p:nvPr/>
        </p:nvSpPr>
        <p:spPr>
          <a:xfrm>
            <a:off x="6192943" y="837664"/>
            <a:ext cx="1169145" cy="2724896"/>
          </a:xfrm>
          <a:custGeom>
            <a:avLst/>
            <a:gdLst>
              <a:gd name="connsiteX0" fmla="*/ 139700 w 1169145"/>
              <a:gd name="connsiteY0" fmla="*/ 1335975 h 2282125"/>
              <a:gd name="connsiteX1" fmla="*/ 1168400 w 1169145"/>
              <a:gd name="connsiteY1" fmla="*/ 21525 h 2282125"/>
              <a:gd name="connsiteX2" fmla="*/ 0 w 1169145"/>
              <a:gd name="connsiteY2" fmla="*/ 2282125 h 2282125"/>
              <a:gd name="connsiteX3" fmla="*/ 0 w 1169145"/>
              <a:gd name="connsiteY3" fmla="*/ 2282125 h 2282125"/>
              <a:gd name="connsiteX4" fmla="*/ 0 w 1169145"/>
              <a:gd name="connsiteY4" fmla="*/ 2282125 h 228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145" h="2282125">
                <a:moveTo>
                  <a:pt x="139700" y="1335975"/>
                </a:moveTo>
                <a:cubicBezTo>
                  <a:pt x="665691" y="599904"/>
                  <a:pt x="1191683" y="-136167"/>
                  <a:pt x="1168400" y="21525"/>
                </a:cubicBezTo>
                <a:cubicBezTo>
                  <a:pt x="1145117" y="179217"/>
                  <a:pt x="0" y="2282125"/>
                  <a:pt x="0" y="2282125"/>
                </a:cubicBezTo>
                <a:lnTo>
                  <a:pt x="0" y="2282125"/>
                </a:lnTo>
                <a:lnTo>
                  <a:pt x="0" y="2282125"/>
                </a:lnTo>
              </a:path>
            </a:pathLst>
          </a:custGeom>
          <a:noFill/>
          <a:ln w="127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 name="直線コネクタ 57">
            <a:extLst>
              <a:ext uri="{FF2B5EF4-FFF2-40B4-BE49-F238E27FC236}">
                <a16:creationId xmlns:a16="http://schemas.microsoft.com/office/drawing/2014/main" id="{9A3554B4-CEB0-E366-4DD3-1507A04A9D73}"/>
              </a:ext>
            </a:extLst>
          </p:cNvPr>
          <p:cNvCxnSpPr/>
          <p:nvPr/>
        </p:nvCxnSpPr>
        <p:spPr>
          <a:xfrm flipH="1">
            <a:off x="5518134" y="2727479"/>
            <a:ext cx="411247" cy="990497"/>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59" name="楕円 58">
            <a:extLst>
              <a:ext uri="{FF2B5EF4-FFF2-40B4-BE49-F238E27FC236}">
                <a16:creationId xmlns:a16="http://schemas.microsoft.com/office/drawing/2014/main" id="{4766196F-67C9-D975-3BC4-CB11A12FD569}"/>
              </a:ext>
            </a:extLst>
          </p:cNvPr>
          <p:cNvSpPr/>
          <p:nvPr/>
        </p:nvSpPr>
        <p:spPr>
          <a:xfrm>
            <a:off x="2830732" y="2622889"/>
            <a:ext cx="5670063" cy="990497"/>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0" name="図 59" descr="挿絵, 部屋, 食品 が含まれている画像&#10;&#10;自動的に生成された説明">
            <a:extLst>
              <a:ext uri="{FF2B5EF4-FFF2-40B4-BE49-F238E27FC236}">
                <a16:creationId xmlns:a16="http://schemas.microsoft.com/office/drawing/2014/main" id="{5E6D9A57-25A0-45CE-77E3-A4DB5D19157C}"/>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a:off x="7424225" y="2446012"/>
            <a:ext cx="250733" cy="264203"/>
          </a:xfrm>
          <a:prstGeom prst="rect">
            <a:avLst/>
          </a:prstGeom>
        </p:spPr>
      </p:pic>
      <p:pic>
        <p:nvPicPr>
          <p:cNvPr id="61" name="図 60" descr="挿絵, 部屋 が含まれている画像&#10;&#10;自動的に生成された説明">
            <a:extLst>
              <a:ext uri="{FF2B5EF4-FFF2-40B4-BE49-F238E27FC236}">
                <a16:creationId xmlns:a16="http://schemas.microsoft.com/office/drawing/2014/main" id="{A23DDDE2-C4BF-DE6E-A78A-0E2AE801A645}"/>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92025" t="66782"/>
          <a:stretch/>
        </p:blipFill>
        <p:spPr>
          <a:xfrm>
            <a:off x="3393829" y="3176917"/>
            <a:ext cx="111084" cy="253440"/>
          </a:xfrm>
          <a:prstGeom prst="rect">
            <a:avLst/>
          </a:prstGeom>
        </p:spPr>
      </p:pic>
      <p:pic>
        <p:nvPicPr>
          <p:cNvPr id="62" name="図 61" descr="挿絵, 部屋, 食品 が含まれている画像&#10;&#10;自動的に生成された説明">
            <a:extLst>
              <a:ext uri="{FF2B5EF4-FFF2-40B4-BE49-F238E27FC236}">
                <a16:creationId xmlns:a16="http://schemas.microsoft.com/office/drawing/2014/main" id="{8D25DDF6-DAD1-DF5E-E062-36D42E711320}"/>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a:off x="7204054" y="2416013"/>
            <a:ext cx="250733" cy="264203"/>
          </a:xfrm>
          <a:prstGeom prst="rect">
            <a:avLst/>
          </a:prstGeom>
        </p:spPr>
      </p:pic>
      <p:pic>
        <p:nvPicPr>
          <p:cNvPr id="63" name="図 62" descr="挿絵, 部屋 が含まれている画像&#10;&#10;自動的に生成された説明">
            <a:extLst>
              <a:ext uri="{FF2B5EF4-FFF2-40B4-BE49-F238E27FC236}">
                <a16:creationId xmlns:a16="http://schemas.microsoft.com/office/drawing/2014/main" id="{C5B2AE85-F254-EDF0-EA19-8813EED18D8B}"/>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a:off x="4192167" y="3257107"/>
            <a:ext cx="219660" cy="291893"/>
          </a:xfrm>
          <a:prstGeom prst="rect">
            <a:avLst/>
          </a:prstGeom>
        </p:spPr>
      </p:pic>
      <p:pic>
        <p:nvPicPr>
          <p:cNvPr id="64" name="図 63" descr="挿絵, 部屋 が含まれている画像&#10;&#10;自動的に生成された説明">
            <a:extLst>
              <a:ext uri="{FF2B5EF4-FFF2-40B4-BE49-F238E27FC236}">
                <a16:creationId xmlns:a16="http://schemas.microsoft.com/office/drawing/2014/main" id="{BC018B4C-B758-32AC-5D4D-B3E8CC08F06A}"/>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a:off x="5916912" y="2337874"/>
            <a:ext cx="205972" cy="262098"/>
          </a:xfrm>
          <a:prstGeom prst="rect">
            <a:avLst/>
          </a:prstGeom>
        </p:spPr>
      </p:pic>
      <p:pic>
        <p:nvPicPr>
          <p:cNvPr id="65" name="図 64" descr="挿絵, 部屋 が含まれている画像&#10;&#10;自動的に生成された説明">
            <a:extLst>
              <a:ext uri="{FF2B5EF4-FFF2-40B4-BE49-F238E27FC236}">
                <a16:creationId xmlns:a16="http://schemas.microsoft.com/office/drawing/2014/main" id="{58218864-D62A-A9A8-FBF8-AE48D3BF3715}"/>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a:off x="5015220" y="3292521"/>
            <a:ext cx="205972" cy="262098"/>
          </a:xfrm>
          <a:prstGeom prst="rect">
            <a:avLst/>
          </a:prstGeom>
        </p:spPr>
      </p:pic>
      <p:pic>
        <p:nvPicPr>
          <p:cNvPr id="66" name="図 65" descr="挿絵, 部屋 が含まれている画像&#10;&#10;自動的に生成された説明">
            <a:extLst>
              <a:ext uri="{FF2B5EF4-FFF2-40B4-BE49-F238E27FC236}">
                <a16:creationId xmlns:a16="http://schemas.microsoft.com/office/drawing/2014/main" id="{34FB4C19-C378-6FED-F51C-282053AA7165}"/>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rot="21320185">
            <a:off x="7563455" y="3154438"/>
            <a:ext cx="219660" cy="291893"/>
          </a:xfrm>
          <a:prstGeom prst="rect">
            <a:avLst/>
          </a:prstGeom>
        </p:spPr>
      </p:pic>
      <p:pic>
        <p:nvPicPr>
          <p:cNvPr id="67" name="図 66" descr="挿絵, 部屋 が含まれている画像&#10;&#10;自動的に生成された説明">
            <a:extLst>
              <a:ext uri="{FF2B5EF4-FFF2-40B4-BE49-F238E27FC236}">
                <a16:creationId xmlns:a16="http://schemas.microsoft.com/office/drawing/2014/main" id="{9670529E-E6AA-0F79-09A3-0F1B9503B8F4}"/>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rot="21320185">
            <a:off x="8182174" y="2654787"/>
            <a:ext cx="205972" cy="262098"/>
          </a:xfrm>
          <a:prstGeom prst="rect">
            <a:avLst/>
          </a:prstGeom>
        </p:spPr>
      </p:pic>
      <p:sp>
        <p:nvSpPr>
          <p:cNvPr id="68" name="楕円 67">
            <a:extLst>
              <a:ext uri="{FF2B5EF4-FFF2-40B4-BE49-F238E27FC236}">
                <a16:creationId xmlns:a16="http://schemas.microsoft.com/office/drawing/2014/main" id="{00583E2A-959E-575B-3C27-EE037B49D454}"/>
              </a:ext>
            </a:extLst>
          </p:cNvPr>
          <p:cNvSpPr/>
          <p:nvPr/>
        </p:nvSpPr>
        <p:spPr>
          <a:xfrm>
            <a:off x="7178814" y="1394557"/>
            <a:ext cx="187606" cy="18626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楕円 68">
            <a:extLst>
              <a:ext uri="{FF2B5EF4-FFF2-40B4-BE49-F238E27FC236}">
                <a16:creationId xmlns:a16="http://schemas.microsoft.com/office/drawing/2014/main" id="{673D8DDB-5166-D11F-8A81-329353F4FE00}"/>
              </a:ext>
            </a:extLst>
          </p:cNvPr>
          <p:cNvSpPr/>
          <p:nvPr/>
        </p:nvSpPr>
        <p:spPr>
          <a:xfrm>
            <a:off x="6771597" y="1913664"/>
            <a:ext cx="187606" cy="18626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星: 5 pt 69">
            <a:extLst>
              <a:ext uri="{FF2B5EF4-FFF2-40B4-BE49-F238E27FC236}">
                <a16:creationId xmlns:a16="http://schemas.microsoft.com/office/drawing/2014/main" id="{1F4ED0E5-B6E7-C45B-56C9-1DC9BA627B9B}"/>
              </a:ext>
            </a:extLst>
          </p:cNvPr>
          <p:cNvSpPr/>
          <p:nvPr/>
        </p:nvSpPr>
        <p:spPr>
          <a:xfrm>
            <a:off x="3033584" y="1568908"/>
            <a:ext cx="129074" cy="143625"/>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グラフィックス 70">
            <a:extLst>
              <a:ext uri="{FF2B5EF4-FFF2-40B4-BE49-F238E27FC236}">
                <a16:creationId xmlns:a16="http://schemas.microsoft.com/office/drawing/2014/main" id="{E04421ED-DFF4-97A7-78A2-D2C20CB3934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 uri="{837473B0-CC2E-450A-ABE3-18F120FF3D39}">
                <a1611:picAttrSrcUrl xmlns:a1611="http://schemas.microsoft.com/office/drawing/2016/11/main" r:id="rId13"/>
              </a:ext>
            </a:extLst>
          </a:blip>
          <a:stretch>
            <a:fillRect/>
          </a:stretch>
        </p:blipFill>
        <p:spPr>
          <a:xfrm>
            <a:off x="5498153" y="2808305"/>
            <a:ext cx="250578" cy="407176"/>
          </a:xfrm>
          <a:prstGeom prst="rect">
            <a:avLst/>
          </a:prstGeom>
        </p:spPr>
      </p:pic>
      <p:sp>
        <p:nvSpPr>
          <p:cNvPr id="72" name="フリーフォーム: 図形 71">
            <a:extLst>
              <a:ext uri="{FF2B5EF4-FFF2-40B4-BE49-F238E27FC236}">
                <a16:creationId xmlns:a16="http://schemas.microsoft.com/office/drawing/2014/main" id="{37006980-26E0-024A-6A31-64EE5B5B69BF}"/>
              </a:ext>
            </a:extLst>
          </p:cNvPr>
          <p:cNvSpPr/>
          <p:nvPr/>
        </p:nvSpPr>
        <p:spPr>
          <a:xfrm>
            <a:off x="3180182" y="1504736"/>
            <a:ext cx="333766" cy="527984"/>
          </a:xfrm>
          <a:custGeom>
            <a:avLst/>
            <a:gdLst>
              <a:gd name="connsiteX0" fmla="*/ 90135 w 319452"/>
              <a:gd name="connsiteY0" fmla="*/ 192526 h 582603"/>
              <a:gd name="connsiteX1" fmla="*/ 318735 w 319452"/>
              <a:gd name="connsiteY1" fmla="*/ 17901 h 582603"/>
              <a:gd name="connsiteX2" fmla="*/ 23460 w 319452"/>
              <a:gd name="connsiteY2" fmla="*/ 576701 h 582603"/>
              <a:gd name="connsiteX3" fmla="*/ 17110 w 319452"/>
              <a:gd name="connsiteY3" fmla="*/ 313176 h 582603"/>
              <a:gd name="connsiteX4" fmla="*/ 7585 w 319452"/>
              <a:gd name="connsiteY4" fmla="*/ 341751 h 582603"/>
              <a:gd name="connsiteX5" fmla="*/ 23460 w 319452"/>
              <a:gd name="connsiteY5" fmla="*/ 306826 h 582603"/>
              <a:gd name="connsiteX6" fmla="*/ 4410 w 319452"/>
              <a:gd name="connsiteY6" fmla="*/ 316351 h 582603"/>
              <a:gd name="connsiteX0" fmla="*/ 85725 w 317304"/>
              <a:gd name="connsiteY0" fmla="*/ 179615 h 564000"/>
              <a:gd name="connsiteX1" fmla="*/ 314325 w 317304"/>
              <a:gd name="connsiteY1" fmla="*/ 4990 h 564000"/>
              <a:gd name="connsiteX2" fmla="*/ 203200 w 317304"/>
              <a:gd name="connsiteY2" fmla="*/ 338365 h 564000"/>
              <a:gd name="connsiteX3" fmla="*/ 19050 w 317304"/>
              <a:gd name="connsiteY3" fmla="*/ 563790 h 564000"/>
              <a:gd name="connsiteX4" fmla="*/ 12700 w 317304"/>
              <a:gd name="connsiteY4" fmla="*/ 300265 h 564000"/>
              <a:gd name="connsiteX5" fmla="*/ 3175 w 317304"/>
              <a:gd name="connsiteY5" fmla="*/ 328840 h 564000"/>
              <a:gd name="connsiteX6" fmla="*/ 19050 w 317304"/>
              <a:gd name="connsiteY6" fmla="*/ 293915 h 564000"/>
              <a:gd name="connsiteX7" fmla="*/ 0 w 317304"/>
              <a:gd name="connsiteY7" fmla="*/ 303440 h 564000"/>
              <a:gd name="connsiteX0" fmla="*/ 85725 w 301997"/>
              <a:gd name="connsiteY0" fmla="*/ 141104 h 525489"/>
              <a:gd name="connsiteX1" fmla="*/ 298450 w 301997"/>
              <a:gd name="connsiteY1" fmla="*/ 7754 h 525489"/>
              <a:gd name="connsiteX2" fmla="*/ 203200 w 301997"/>
              <a:gd name="connsiteY2" fmla="*/ 299854 h 525489"/>
              <a:gd name="connsiteX3" fmla="*/ 19050 w 301997"/>
              <a:gd name="connsiteY3" fmla="*/ 525279 h 525489"/>
              <a:gd name="connsiteX4" fmla="*/ 12700 w 301997"/>
              <a:gd name="connsiteY4" fmla="*/ 261754 h 525489"/>
              <a:gd name="connsiteX5" fmla="*/ 3175 w 301997"/>
              <a:gd name="connsiteY5" fmla="*/ 290329 h 525489"/>
              <a:gd name="connsiteX6" fmla="*/ 19050 w 301997"/>
              <a:gd name="connsiteY6" fmla="*/ 255404 h 525489"/>
              <a:gd name="connsiteX7" fmla="*/ 0 w 301997"/>
              <a:gd name="connsiteY7" fmla="*/ 264929 h 525489"/>
              <a:gd name="connsiteX0" fmla="*/ 85725 w 301997"/>
              <a:gd name="connsiteY0" fmla="*/ 141104 h 525489"/>
              <a:gd name="connsiteX1" fmla="*/ 298450 w 301997"/>
              <a:gd name="connsiteY1" fmla="*/ 7754 h 525489"/>
              <a:gd name="connsiteX2" fmla="*/ 203200 w 301997"/>
              <a:gd name="connsiteY2" fmla="*/ 299854 h 525489"/>
              <a:gd name="connsiteX3" fmla="*/ 19050 w 301997"/>
              <a:gd name="connsiteY3" fmla="*/ 525279 h 525489"/>
              <a:gd name="connsiteX4" fmla="*/ 12700 w 301997"/>
              <a:gd name="connsiteY4" fmla="*/ 261754 h 525489"/>
              <a:gd name="connsiteX5" fmla="*/ 3175 w 301997"/>
              <a:gd name="connsiteY5" fmla="*/ 290329 h 525489"/>
              <a:gd name="connsiteX6" fmla="*/ 19050 w 301997"/>
              <a:gd name="connsiteY6" fmla="*/ 255404 h 525489"/>
              <a:gd name="connsiteX7" fmla="*/ 0 w 301997"/>
              <a:gd name="connsiteY7" fmla="*/ 264929 h 525489"/>
              <a:gd name="connsiteX0" fmla="*/ 101629 w 317901"/>
              <a:gd name="connsiteY0" fmla="*/ 141104 h 527591"/>
              <a:gd name="connsiteX1" fmla="*/ 314354 w 317901"/>
              <a:gd name="connsiteY1" fmla="*/ 7754 h 527591"/>
              <a:gd name="connsiteX2" fmla="*/ 219104 w 317901"/>
              <a:gd name="connsiteY2" fmla="*/ 299854 h 527591"/>
              <a:gd name="connsiteX3" fmla="*/ 34954 w 317901"/>
              <a:gd name="connsiteY3" fmla="*/ 525279 h 527591"/>
              <a:gd name="connsiteX4" fmla="*/ 30 w 317901"/>
              <a:gd name="connsiteY4" fmla="*/ 407803 h 527591"/>
              <a:gd name="connsiteX5" fmla="*/ 28604 w 317901"/>
              <a:gd name="connsiteY5" fmla="*/ 261754 h 527591"/>
              <a:gd name="connsiteX6" fmla="*/ 19079 w 317901"/>
              <a:gd name="connsiteY6" fmla="*/ 290329 h 527591"/>
              <a:gd name="connsiteX7" fmla="*/ 34954 w 317901"/>
              <a:gd name="connsiteY7" fmla="*/ 255404 h 527591"/>
              <a:gd name="connsiteX8" fmla="*/ 15904 w 317901"/>
              <a:gd name="connsiteY8" fmla="*/ 264929 h 527591"/>
              <a:gd name="connsiteX0" fmla="*/ 101629 w 317901"/>
              <a:gd name="connsiteY0" fmla="*/ 141104 h 527591"/>
              <a:gd name="connsiteX1" fmla="*/ 314354 w 317901"/>
              <a:gd name="connsiteY1" fmla="*/ 7754 h 527591"/>
              <a:gd name="connsiteX2" fmla="*/ 219104 w 317901"/>
              <a:gd name="connsiteY2" fmla="*/ 299854 h 527591"/>
              <a:gd name="connsiteX3" fmla="*/ 34954 w 317901"/>
              <a:gd name="connsiteY3" fmla="*/ 525279 h 527591"/>
              <a:gd name="connsiteX4" fmla="*/ 30 w 317901"/>
              <a:gd name="connsiteY4" fmla="*/ 407803 h 527591"/>
              <a:gd name="connsiteX5" fmla="*/ 28604 w 317901"/>
              <a:gd name="connsiteY5" fmla="*/ 261754 h 527591"/>
              <a:gd name="connsiteX6" fmla="*/ 19079 w 317901"/>
              <a:gd name="connsiteY6" fmla="*/ 290329 h 527591"/>
              <a:gd name="connsiteX7" fmla="*/ 34954 w 317901"/>
              <a:gd name="connsiteY7" fmla="*/ 255404 h 527591"/>
              <a:gd name="connsiteX8" fmla="*/ 19079 w 317901"/>
              <a:gd name="connsiteY8" fmla="*/ 245879 h 527591"/>
              <a:gd name="connsiteX0" fmla="*/ 117494 w 333766"/>
              <a:gd name="connsiteY0" fmla="*/ 141104 h 527984"/>
              <a:gd name="connsiteX1" fmla="*/ 330219 w 333766"/>
              <a:gd name="connsiteY1" fmla="*/ 7754 h 527984"/>
              <a:gd name="connsiteX2" fmla="*/ 234969 w 333766"/>
              <a:gd name="connsiteY2" fmla="*/ 299854 h 527984"/>
              <a:gd name="connsiteX3" fmla="*/ 50819 w 333766"/>
              <a:gd name="connsiteY3" fmla="*/ 525279 h 527984"/>
              <a:gd name="connsiteX4" fmla="*/ 20 w 333766"/>
              <a:gd name="connsiteY4" fmla="*/ 414153 h 527984"/>
              <a:gd name="connsiteX5" fmla="*/ 44469 w 333766"/>
              <a:gd name="connsiteY5" fmla="*/ 261754 h 527984"/>
              <a:gd name="connsiteX6" fmla="*/ 34944 w 333766"/>
              <a:gd name="connsiteY6" fmla="*/ 290329 h 527984"/>
              <a:gd name="connsiteX7" fmla="*/ 50819 w 333766"/>
              <a:gd name="connsiteY7" fmla="*/ 255404 h 527984"/>
              <a:gd name="connsiteX8" fmla="*/ 34944 w 333766"/>
              <a:gd name="connsiteY8" fmla="*/ 245879 h 52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766" h="527984">
                <a:moveTo>
                  <a:pt x="117494" y="141104"/>
                </a:moveTo>
                <a:cubicBezTo>
                  <a:pt x="237350" y="21777"/>
                  <a:pt x="310640" y="-18704"/>
                  <a:pt x="330219" y="7754"/>
                </a:cubicBezTo>
                <a:cubicBezTo>
                  <a:pt x="349798" y="34212"/>
                  <a:pt x="284181" y="206721"/>
                  <a:pt x="234969" y="299854"/>
                </a:cubicBezTo>
                <a:cubicBezTo>
                  <a:pt x="185757" y="392987"/>
                  <a:pt x="89977" y="506229"/>
                  <a:pt x="50819" y="525279"/>
                </a:cubicBezTo>
                <a:cubicBezTo>
                  <a:pt x="11661" y="544329"/>
                  <a:pt x="1078" y="458074"/>
                  <a:pt x="20" y="414153"/>
                </a:cubicBezTo>
                <a:cubicBezTo>
                  <a:pt x="-1038" y="370232"/>
                  <a:pt x="38648" y="282391"/>
                  <a:pt x="44469" y="261754"/>
                </a:cubicBezTo>
                <a:cubicBezTo>
                  <a:pt x="50290" y="241117"/>
                  <a:pt x="33886" y="291387"/>
                  <a:pt x="34944" y="290329"/>
                </a:cubicBezTo>
                <a:cubicBezTo>
                  <a:pt x="36002" y="289271"/>
                  <a:pt x="51348" y="259637"/>
                  <a:pt x="50819" y="255404"/>
                </a:cubicBezTo>
                <a:cubicBezTo>
                  <a:pt x="50290" y="251171"/>
                  <a:pt x="44204" y="239000"/>
                  <a:pt x="34944" y="245879"/>
                </a:cubicBezTo>
              </a:path>
            </a:pathLst>
          </a:custGeom>
          <a:noFill/>
          <a:ln w="22225">
            <a:solidFill>
              <a:schemeClr val="bg1">
                <a:lumMod val="50000"/>
              </a:schemeClr>
            </a:solidFill>
            <a:headEnd type="none"/>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4" name="直線コネクタ 73">
            <a:extLst>
              <a:ext uri="{FF2B5EF4-FFF2-40B4-BE49-F238E27FC236}">
                <a16:creationId xmlns:a16="http://schemas.microsoft.com/office/drawing/2014/main" id="{7B6846D7-0A9D-2E15-C06E-BF89E63B861E}"/>
              </a:ext>
            </a:extLst>
          </p:cNvPr>
          <p:cNvCxnSpPr>
            <a:cxnSpLocks/>
          </p:cNvCxnSpPr>
          <p:nvPr/>
        </p:nvCxnSpPr>
        <p:spPr>
          <a:xfrm flipH="1" flipV="1">
            <a:off x="5723666" y="441646"/>
            <a:ext cx="23586" cy="2749776"/>
          </a:xfrm>
          <a:prstGeom prst="line">
            <a:avLst/>
          </a:prstGeom>
          <a:ln w="952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FAA0BC94-5B9E-D68D-400B-6574372C9888}"/>
              </a:ext>
            </a:extLst>
          </p:cNvPr>
          <p:cNvCxnSpPr/>
          <p:nvPr/>
        </p:nvCxnSpPr>
        <p:spPr>
          <a:xfrm>
            <a:off x="3281584" y="1797764"/>
            <a:ext cx="2430027" cy="1453578"/>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09C899C6-AEF9-CDA5-75F6-DEF6DD876A38}"/>
              </a:ext>
            </a:extLst>
          </p:cNvPr>
          <p:cNvCxnSpPr/>
          <p:nvPr/>
        </p:nvCxnSpPr>
        <p:spPr>
          <a:xfrm flipH="1">
            <a:off x="5543279" y="2712057"/>
            <a:ext cx="411247" cy="990497"/>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pic>
        <p:nvPicPr>
          <p:cNvPr id="77" name="図 76" descr="挿絵, 部屋 が含まれている画像&#10;&#10;自動的に生成された説明">
            <a:extLst>
              <a:ext uri="{FF2B5EF4-FFF2-40B4-BE49-F238E27FC236}">
                <a16:creationId xmlns:a16="http://schemas.microsoft.com/office/drawing/2014/main" id="{06723122-B9C5-9602-E716-F3AB486FA0F1}"/>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92025" t="66782"/>
          <a:stretch/>
        </p:blipFill>
        <p:spPr>
          <a:xfrm>
            <a:off x="2923085" y="2640104"/>
            <a:ext cx="111084" cy="253440"/>
          </a:xfrm>
          <a:prstGeom prst="rect">
            <a:avLst/>
          </a:prstGeom>
        </p:spPr>
      </p:pic>
      <p:pic>
        <p:nvPicPr>
          <p:cNvPr id="78" name="図 77" descr="挿絵, 部屋, 食品 が含まれている画像&#10;&#10;自動的に生成された説明">
            <a:extLst>
              <a:ext uri="{FF2B5EF4-FFF2-40B4-BE49-F238E27FC236}">
                <a16:creationId xmlns:a16="http://schemas.microsoft.com/office/drawing/2014/main" id="{04E2AAED-FC27-9D10-F47E-1443688FFD8F}"/>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a:off x="3918946" y="2446012"/>
            <a:ext cx="250733" cy="264203"/>
          </a:xfrm>
          <a:prstGeom prst="rect">
            <a:avLst/>
          </a:prstGeom>
        </p:spPr>
      </p:pic>
      <p:pic>
        <p:nvPicPr>
          <p:cNvPr id="79" name="図 78" descr="挿絵, 部屋 が含まれている画像&#10;&#10;自動的に生成された説明">
            <a:extLst>
              <a:ext uri="{FF2B5EF4-FFF2-40B4-BE49-F238E27FC236}">
                <a16:creationId xmlns:a16="http://schemas.microsoft.com/office/drawing/2014/main" id="{7995185A-67EB-A464-F7CB-49A74ACB319D}"/>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a:off x="6694926" y="3261950"/>
            <a:ext cx="219660" cy="291893"/>
          </a:xfrm>
          <a:prstGeom prst="rect">
            <a:avLst/>
          </a:prstGeom>
        </p:spPr>
      </p:pic>
      <p:pic>
        <p:nvPicPr>
          <p:cNvPr id="80" name="図 79" descr="挿絵, 部屋, 食品 が含まれている画像&#10;&#10;自動的に生成された説明">
            <a:extLst>
              <a:ext uri="{FF2B5EF4-FFF2-40B4-BE49-F238E27FC236}">
                <a16:creationId xmlns:a16="http://schemas.microsoft.com/office/drawing/2014/main" id="{81979810-22B6-3D49-39B1-A9BDFEA3F197}"/>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rot="21320185">
            <a:off x="4614504" y="3301827"/>
            <a:ext cx="250733" cy="264203"/>
          </a:xfrm>
          <a:prstGeom prst="rect">
            <a:avLst/>
          </a:prstGeom>
        </p:spPr>
      </p:pic>
      <p:pic>
        <p:nvPicPr>
          <p:cNvPr id="81" name="図 80" descr="挿絵, 部屋 が含まれている画像&#10;&#10;自動的に生成された説明">
            <a:extLst>
              <a:ext uri="{FF2B5EF4-FFF2-40B4-BE49-F238E27FC236}">
                <a16:creationId xmlns:a16="http://schemas.microsoft.com/office/drawing/2014/main" id="{F749E4AE-F963-2581-24FE-08C45809E91F}"/>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rot="21320185">
            <a:off x="5314285" y="2355008"/>
            <a:ext cx="205972" cy="262098"/>
          </a:xfrm>
          <a:prstGeom prst="rect">
            <a:avLst/>
          </a:prstGeom>
        </p:spPr>
      </p:pic>
      <p:pic>
        <p:nvPicPr>
          <p:cNvPr id="82" name="図 81" descr="挿絵, 部屋 が含まれている画像&#10;&#10;自動的に生成された説明">
            <a:extLst>
              <a:ext uri="{FF2B5EF4-FFF2-40B4-BE49-F238E27FC236}">
                <a16:creationId xmlns:a16="http://schemas.microsoft.com/office/drawing/2014/main" id="{9A9EDADE-B9E6-0A66-05FF-D8908CC25A52}"/>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rot="21320185">
            <a:off x="5291600" y="3292521"/>
            <a:ext cx="205972" cy="262098"/>
          </a:xfrm>
          <a:prstGeom prst="rect">
            <a:avLst/>
          </a:prstGeom>
        </p:spPr>
      </p:pic>
      <p:cxnSp>
        <p:nvCxnSpPr>
          <p:cNvPr id="83" name="直線コネクタ 82">
            <a:extLst>
              <a:ext uri="{FF2B5EF4-FFF2-40B4-BE49-F238E27FC236}">
                <a16:creationId xmlns:a16="http://schemas.microsoft.com/office/drawing/2014/main" id="{50E57E85-28FC-C1D8-95E2-20379B1FD93A}"/>
              </a:ext>
            </a:extLst>
          </p:cNvPr>
          <p:cNvCxnSpPr>
            <a:cxnSpLocks/>
          </p:cNvCxnSpPr>
          <p:nvPr/>
        </p:nvCxnSpPr>
        <p:spPr>
          <a:xfrm>
            <a:off x="2850103" y="3118137"/>
            <a:ext cx="5670063" cy="0"/>
          </a:xfrm>
          <a:prstGeom prst="line">
            <a:avLst/>
          </a:prstGeom>
          <a:ln w="12700">
            <a:solidFill>
              <a:srgbClr val="92D050"/>
            </a:solidFill>
            <a:prstDash val="dash"/>
          </a:ln>
        </p:spPr>
        <p:style>
          <a:lnRef idx="1">
            <a:schemeClr val="accent1"/>
          </a:lnRef>
          <a:fillRef idx="0">
            <a:schemeClr val="accent1"/>
          </a:fillRef>
          <a:effectRef idx="0">
            <a:schemeClr val="accent1"/>
          </a:effectRef>
          <a:fontRef idx="minor">
            <a:schemeClr val="tx1"/>
          </a:fontRef>
        </p:style>
      </p:cxnSp>
      <p:pic>
        <p:nvPicPr>
          <p:cNvPr id="84" name="図 83" descr="挿絵, 部屋 が含まれている画像&#10;&#10;自動的に生成された説明">
            <a:extLst>
              <a:ext uri="{FF2B5EF4-FFF2-40B4-BE49-F238E27FC236}">
                <a16:creationId xmlns:a16="http://schemas.microsoft.com/office/drawing/2014/main" id="{068A9AE6-9AC1-8890-EB50-4C1BC62F0F2C}"/>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92025" t="66782"/>
          <a:stretch/>
        </p:blipFill>
        <p:spPr>
          <a:xfrm rot="21320185">
            <a:off x="3841589" y="3226823"/>
            <a:ext cx="111084" cy="253440"/>
          </a:xfrm>
          <a:prstGeom prst="rect">
            <a:avLst/>
          </a:prstGeom>
        </p:spPr>
      </p:pic>
      <p:pic>
        <p:nvPicPr>
          <p:cNvPr id="85" name="図 84" descr="挿絵, 部屋, 食品 が含まれている画像&#10;&#10;自動的に生成された説明">
            <a:extLst>
              <a:ext uri="{FF2B5EF4-FFF2-40B4-BE49-F238E27FC236}">
                <a16:creationId xmlns:a16="http://schemas.microsoft.com/office/drawing/2014/main" id="{6BA6DA6D-3B03-ABBC-EC4A-0FF7D8A19A1F}"/>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rot="21320185">
            <a:off x="3316861" y="2463812"/>
            <a:ext cx="250733" cy="264203"/>
          </a:xfrm>
          <a:prstGeom prst="rect">
            <a:avLst/>
          </a:prstGeom>
        </p:spPr>
      </p:pic>
      <p:pic>
        <p:nvPicPr>
          <p:cNvPr id="86" name="図 85" descr="挿絵, 部屋 が含まれている画像&#10;&#10;自動的に生成された説明">
            <a:extLst>
              <a:ext uri="{FF2B5EF4-FFF2-40B4-BE49-F238E27FC236}">
                <a16:creationId xmlns:a16="http://schemas.microsoft.com/office/drawing/2014/main" id="{D7C5A644-B079-2BA7-2615-1259883B14B7}"/>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rot="21320185">
            <a:off x="4770693" y="2333793"/>
            <a:ext cx="219660" cy="291893"/>
          </a:xfrm>
          <a:prstGeom prst="rect">
            <a:avLst/>
          </a:prstGeom>
        </p:spPr>
      </p:pic>
      <p:sp>
        <p:nvSpPr>
          <p:cNvPr id="2" name="テキスト ボックス 1">
            <a:extLst>
              <a:ext uri="{FF2B5EF4-FFF2-40B4-BE49-F238E27FC236}">
                <a16:creationId xmlns:a16="http://schemas.microsoft.com/office/drawing/2014/main" id="{0FBBD993-723F-9ECA-078A-F92F24BBDB09}"/>
              </a:ext>
            </a:extLst>
          </p:cNvPr>
          <p:cNvSpPr txBox="1"/>
          <p:nvPr/>
        </p:nvSpPr>
        <p:spPr>
          <a:xfrm>
            <a:off x="8532940" y="2974343"/>
            <a:ext cx="540006" cy="276999"/>
          </a:xfrm>
          <a:prstGeom prst="rect">
            <a:avLst/>
          </a:prstGeom>
          <a:noFill/>
        </p:spPr>
        <p:txBody>
          <a:bodyPr wrap="square" rtlCol="0">
            <a:spAutoFit/>
          </a:bodyPr>
          <a:lstStyle/>
          <a:p>
            <a:r>
              <a:rPr lang="ja-JP" altLang="en-US" sz="1200" dirty="0"/>
              <a:t>南</a:t>
            </a:r>
            <a:endParaRPr kumimoji="1" lang="ja-JP" altLang="en-US" sz="1200" dirty="0"/>
          </a:p>
        </p:txBody>
      </p:sp>
      <p:sp>
        <p:nvSpPr>
          <p:cNvPr id="15" name="テキスト ボックス 14">
            <a:extLst>
              <a:ext uri="{FF2B5EF4-FFF2-40B4-BE49-F238E27FC236}">
                <a16:creationId xmlns:a16="http://schemas.microsoft.com/office/drawing/2014/main" id="{68F7E998-D3EB-7E6F-35A1-8EC4BC4FBD02}"/>
              </a:ext>
            </a:extLst>
          </p:cNvPr>
          <p:cNvSpPr txBox="1"/>
          <p:nvPr/>
        </p:nvSpPr>
        <p:spPr>
          <a:xfrm>
            <a:off x="5644481" y="2351326"/>
            <a:ext cx="540006" cy="276999"/>
          </a:xfrm>
          <a:prstGeom prst="rect">
            <a:avLst/>
          </a:prstGeom>
          <a:noFill/>
        </p:spPr>
        <p:txBody>
          <a:bodyPr wrap="square" rtlCol="0">
            <a:spAutoFit/>
          </a:bodyPr>
          <a:lstStyle/>
          <a:p>
            <a:r>
              <a:rPr lang="ja-JP" altLang="en-US" sz="1200" dirty="0"/>
              <a:t>東</a:t>
            </a:r>
            <a:endParaRPr kumimoji="1" lang="ja-JP" altLang="en-US" sz="1200" dirty="0"/>
          </a:p>
        </p:txBody>
      </p:sp>
      <p:sp>
        <p:nvSpPr>
          <p:cNvPr id="20" name="テキスト ボックス 19">
            <a:extLst>
              <a:ext uri="{FF2B5EF4-FFF2-40B4-BE49-F238E27FC236}">
                <a16:creationId xmlns:a16="http://schemas.microsoft.com/office/drawing/2014/main" id="{64A5AB4A-C409-E80B-30A8-E907D3425EED}"/>
              </a:ext>
            </a:extLst>
          </p:cNvPr>
          <p:cNvSpPr txBox="1"/>
          <p:nvPr/>
        </p:nvSpPr>
        <p:spPr>
          <a:xfrm>
            <a:off x="5278326" y="3660302"/>
            <a:ext cx="540006" cy="276999"/>
          </a:xfrm>
          <a:prstGeom prst="rect">
            <a:avLst/>
          </a:prstGeom>
          <a:noFill/>
        </p:spPr>
        <p:txBody>
          <a:bodyPr wrap="square" rtlCol="0">
            <a:spAutoFit/>
          </a:bodyPr>
          <a:lstStyle/>
          <a:p>
            <a:r>
              <a:rPr lang="ja-JP" altLang="en-US" sz="1200" dirty="0"/>
              <a:t>西</a:t>
            </a:r>
            <a:endParaRPr kumimoji="1" lang="ja-JP" altLang="en-US" sz="1200" dirty="0"/>
          </a:p>
        </p:txBody>
      </p:sp>
      <p:sp>
        <p:nvSpPr>
          <p:cNvPr id="22" name="テキスト ボックス 21">
            <a:extLst>
              <a:ext uri="{FF2B5EF4-FFF2-40B4-BE49-F238E27FC236}">
                <a16:creationId xmlns:a16="http://schemas.microsoft.com/office/drawing/2014/main" id="{1D9008FD-3BD5-381F-9719-7A4E7AF5124E}"/>
              </a:ext>
            </a:extLst>
          </p:cNvPr>
          <p:cNvSpPr txBox="1"/>
          <p:nvPr/>
        </p:nvSpPr>
        <p:spPr>
          <a:xfrm>
            <a:off x="2379714" y="2991125"/>
            <a:ext cx="540006" cy="276999"/>
          </a:xfrm>
          <a:prstGeom prst="rect">
            <a:avLst/>
          </a:prstGeom>
          <a:noFill/>
        </p:spPr>
        <p:txBody>
          <a:bodyPr wrap="square" rtlCol="0">
            <a:spAutoFit/>
          </a:bodyPr>
          <a:lstStyle/>
          <a:p>
            <a:r>
              <a:rPr kumimoji="1" lang="ja-JP" altLang="en-US" sz="1200" dirty="0"/>
              <a:t>北</a:t>
            </a:r>
          </a:p>
        </p:txBody>
      </p:sp>
    </p:spTree>
    <p:extLst>
      <p:ext uri="{BB962C8B-B14F-4D97-AF65-F5344CB8AC3E}">
        <p14:creationId xmlns:p14="http://schemas.microsoft.com/office/powerpoint/2010/main" val="3551838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8989126"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en-US" altLang="ja-JP" sz="3200" kern="0" dirty="0">
                <a:ea typeface="ＭＳ Ｐゴシック" panose="020B0600070205080204" pitchFamily="50" charset="-128"/>
              </a:rPr>
              <a:t>2023</a:t>
            </a:r>
            <a:r>
              <a:rPr lang="ja-JP" altLang="en-US" sz="3200" kern="0" dirty="0">
                <a:ea typeface="ＭＳ Ｐゴシック" panose="020B0600070205080204" pitchFamily="50" charset="-128"/>
              </a:rPr>
              <a:t>年</a:t>
            </a:r>
            <a:r>
              <a:rPr lang="en-US" altLang="ja-JP" sz="3200" kern="0" dirty="0">
                <a:ea typeface="ＭＳ Ｐゴシック" panose="020B0600070205080204" pitchFamily="50" charset="-128"/>
              </a:rPr>
              <a:t>10</a:t>
            </a:r>
            <a:r>
              <a:rPr lang="ja-JP" altLang="en-US" sz="3200" kern="0" dirty="0">
                <a:ea typeface="ＭＳ Ｐゴシック" panose="020B0600070205080204" pitchFamily="50" charset="-128"/>
              </a:rPr>
              <a:t>月</a:t>
            </a:r>
            <a:r>
              <a:rPr lang="en-US" altLang="ja-JP" sz="3200" kern="0" dirty="0">
                <a:ea typeface="ＭＳ Ｐゴシック" panose="020B0600070205080204" pitchFamily="50" charset="-128"/>
              </a:rPr>
              <a:t>22</a:t>
            </a:r>
            <a:r>
              <a:rPr lang="ja-JP" altLang="en-US" sz="3200" kern="0" dirty="0">
                <a:ea typeface="ＭＳ Ｐゴシック" panose="020B0600070205080204" pitchFamily="50" charset="-128"/>
              </a:rPr>
              <a:t>日　</a:t>
            </a:r>
            <a:r>
              <a:rPr lang="en-US" altLang="ja-JP" sz="3200" kern="0" dirty="0">
                <a:ea typeface="ＭＳ Ｐゴシック" panose="020B0600070205080204" pitchFamily="50" charset="-128"/>
              </a:rPr>
              <a:t>10</a:t>
            </a:r>
            <a:r>
              <a:rPr lang="ja-JP" altLang="en-US" sz="3200" kern="0" dirty="0">
                <a:ea typeface="ＭＳ Ｐゴシック" panose="020B0600070205080204" pitchFamily="50" charset="-128"/>
              </a:rPr>
              <a:t>：</a:t>
            </a:r>
            <a:r>
              <a:rPr lang="en-US" altLang="ja-JP" sz="3200" kern="0" dirty="0">
                <a:ea typeface="ＭＳ Ｐゴシック" panose="020B0600070205080204" pitchFamily="50" charset="-128"/>
              </a:rPr>
              <a:t>00</a:t>
            </a:r>
            <a:r>
              <a:rPr lang="ja-JP" altLang="en-US" sz="3200" kern="0" dirty="0">
                <a:ea typeface="ＭＳ Ｐゴシック" panose="020B0600070205080204" pitchFamily="50" charset="-128"/>
              </a:rPr>
              <a:t>　空の見え方</a:t>
            </a:r>
          </a:p>
        </p:txBody>
      </p:sp>
      <p:pic>
        <p:nvPicPr>
          <p:cNvPr id="2" name="図 1" descr="モニター, 画面, 大きい, コンピュータ が含まれている画像&#10;&#10;自動的に生成された説明">
            <a:extLst>
              <a:ext uri="{FF2B5EF4-FFF2-40B4-BE49-F238E27FC236}">
                <a16:creationId xmlns:a16="http://schemas.microsoft.com/office/drawing/2014/main" id="{386BAE98-F2BA-9D8D-9F12-0D14B528314A}"/>
              </a:ext>
            </a:extLst>
          </p:cNvPr>
          <p:cNvPicPr>
            <a:picLocks noChangeAspect="1"/>
          </p:cNvPicPr>
          <p:nvPr/>
        </p:nvPicPr>
        <p:blipFill>
          <a:blip r:embed="rId3"/>
          <a:stretch>
            <a:fillRect/>
          </a:stretch>
        </p:blipFill>
        <p:spPr>
          <a:xfrm>
            <a:off x="65707" y="779160"/>
            <a:ext cx="5229225" cy="4013835"/>
          </a:xfrm>
          <a:prstGeom prst="rect">
            <a:avLst/>
          </a:prstGeom>
        </p:spPr>
      </p:pic>
      <p:pic>
        <p:nvPicPr>
          <p:cNvPr id="4" name="図 3">
            <a:extLst>
              <a:ext uri="{FF2B5EF4-FFF2-40B4-BE49-F238E27FC236}">
                <a16:creationId xmlns:a16="http://schemas.microsoft.com/office/drawing/2014/main" id="{F3D1047D-2A0E-7433-1530-A45F1212E7B0}"/>
              </a:ext>
            </a:extLst>
          </p:cNvPr>
          <p:cNvPicPr>
            <a:picLocks noChangeAspect="1"/>
          </p:cNvPicPr>
          <p:nvPr/>
        </p:nvPicPr>
        <p:blipFill>
          <a:blip r:embed="rId4"/>
          <a:stretch>
            <a:fillRect/>
          </a:stretch>
        </p:blipFill>
        <p:spPr>
          <a:xfrm>
            <a:off x="65707" y="4812498"/>
            <a:ext cx="3572988" cy="2045502"/>
          </a:xfrm>
          <a:prstGeom prst="rect">
            <a:avLst/>
          </a:prstGeom>
        </p:spPr>
      </p:pic>
      <p:pic>
        <p:nvPicPr>
          <p:cNvPr id="7" name="図 6">
            <a:extLst>
              <a:ext uri="{FF2B5EF4-FFF2-40B4-BE49-F238E27FC236}">
                <a16:creationId xmlns:a16="http://schemas.microsoft.com/office/drawing/2014/main" id="{7819CE1A-FF3B-57B1-D4E0-A38A70A0227B}"/>
              </a:ext>
            </a:extLst>
          </p:cNvPr>
          <p:cNvPicPr>
            <a:picLocks noChangeAspect="1"/>
          </p:cNvPicPr>
          <p:nvPr/>
        </p:nvPicPr>
        <p:blipFill>
          <a:blip r:embed="rId5"/>
          <a:stretch>
            <a:fillRect/>
          </a:stretch>
        </p:blipFill>
        <p:spPr>
          <a:xfrm>
            <a:off x="5402071" y="811684"/>
            <a:ext cx="3253079" cy="1859762"/>
          </a:xfrm>
          <a:prstGeom prst="rect">
            <a:avLst/>
          </a:prstGeom>
        </p:spPr>
      </p:pic>
      <p:pic>
        <p:nvPicPr>
          <p:cNvPr id="9" name="図 8">
            <a:extLst>
              <a:ext uri="{FF2B5EF4-FFF2-40B4-BE49-F238E27FC236}">
                <a16:creationId xmlns:a16="http://schemas.microsoft.com/office/drawing/2014/main" id="{08DD8F10-547D-D759-6671-B92E3FA3AB3C}"/>
              </a:ext>
            </a:extLst>
          </p:cNvPr>
          <p:cNvPicPr>
            <a:picLocks noChangeAspect="1"/>
          </p:cNvPicPr>
          <p:nvPr/>
        </p:nvPicPr>
        <p:blipFill>
          <a:blip r:embed="rId6"/>
          <a:stretch>
            <a:fillRect/>
          </a:stretch>
        </p:blipFill>
        <p:spPr>
          <a:xfrm>
            <a:off x="5384280" y="2761353"/>
            <a:ext cx="3251563" cy="1859762"/>
          </a:xfrm>
          <a:prstGeom prst="rect">
            <a:avLst/>
          </a:prstGeom>
        </p:spPr>
      </p:pic>
      <p:pic>
        <p:nvPicPr>
          <p:cNvPr id="11" name="図 10">
            <a:extLst>
              <a:ext uri="{FF2B5EF4-FFF2-40B4-BE49-F238E27FC236}">
                <a16:creationId xmlns:a16="http://schemas.microsoft.com/office/drawing/2014/main" id="{8BB6D082-9BFD-2CEB-B4DA-676A7BD1DDD7}"/>
              </a:ext>
            </a:extLst>
          </p:cNvPr>
          <p:cNvPicPr>
            <a:picLocks noChangeAspect="1"/>
          </p:cNvPicPr>
          <p:nvPr/>
        </p:nvPicPr>
        <p:blipFill>
          <a:blip r:embed="rId7"/>
          <a:stretch>
            <a:fillRect/>
          </a:stretch>
        </p:blipFill>
        <p:spPr>
          <a:xfrm>
            <a:off x="5406424" y="4669719"/>
            <a:ext cx="3235022" cy="1859762"/>
          </a:xfrm>
          <a:prstGeom prst="rect">
            <a:avLst/>
          </a:prstGeom>
        </p:spPr>
      </p:pic>
      <p:sp>
        <p:nvSpPr>
          <p:cNvPr id="3" name="四角形: 角を丸くする 2">
            <a:extLst>
              <a:ext uri="{FF2B5EF4-FFF2-40B4-BE49-F238E27FC236}">
                <a16:creationId xmlns:a16="http://schemas.microsoft.com/office/drawing/2014/main" id="{CD4BB74A-7406-0E88-97AC-0860684FA0BD}"/>
              </a:ext>
            </a:extLst>
          </p:cNvPr>
          <p:cNvSpPr/>
          <p:nvPr/>
        </p:nvSpPr>
        <p:spPr>
          <a:xfrm>
            <a:off x="3127050" y="796724"/>
            <a:ext cx="724941" cy="270003"/>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CB6459B1-C098-E965-0C82-CC7EFB5FDDE4}"/>
              </a:ext>
            </a:extLst>
          </p:cNvPr>
          <p:cNvSpPr/>
          <p:nvPr/>
        </p:nvSpPr>
        <p:spPr>
          <a:xfrm>
            <a:off x="1961971" y="4812498"/>
            <a:ext cx="450005" cy="146519"/>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1F5A18ED-5CC7-0999-CB33-77F5BAC58BD1}"/>
              </a:ext>
            </a:extLst>
          </p:cNvPr>
          <p:cNvSpPr/>
          <p:nvPr/>
        </p:nvSpPr>
        <p:spPr>
          <a:xfrm>
            <a:off x="7113091" y="789138"/>
            <a:ext cx="450005" cy="146519"/>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C6A099D2-6B61-39CF-FBD2-28554F2E8ADA}"/>
              </a:ext>
            </a:extLst>
          </p:cNvPr>
          <p:cNvSpPr/>
          <p:nvPr/>
        </p:nvSpPr>
        <p:spPr>
          <a:xfrm>
            <a:off x="7099681" y="2759133"/>
            <a:ext cx="450005" cy="146519"/>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15F9CA80-BC71-F8DC-F94C-391297DCED1D}"/>
              </a:ext>
            </a:extLst>
          </p:cNvPr>
          <p:cNvSpPr/>
          <p:nvPr/>
        </p:nvSpPr>
        <p:spPr>
          <a:xfrm>
            <a:off x="7092028" y="4662622"/>
            <a:ext cx="450005" cy="146519"/>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05925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4580" y="2777"/>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望遠鏡による金星の見つけ方</a:t>
            </a:r>
          </a:p>
        </p:txBody>
      </p:sp>
      <p:sp>
        <p:nvSpPr>
          <p:cNvPr id="3" name="楕円 2">
            <a:extLst>
              <a:ext uri="{FF2B5EF4-FFF2-40B4-BE49-F238E27FC236}">
                <a16:creationId xmlns:a16="http://schemas.microsoft.com/office/drawing/2014/main" id="{CC3CDC97-07CE-7D64-684A-C873E2918084}"/>
              </a:ext>
            </a:extLst>
          </p:cNvPr>
          <p:cNvSpPr/>
          <p:nvPr/>
        </p:nvSpPr>
        <p:spPr>
          <a:xfrm>
            <a:off x="607873" y="737860"/>
            <a:ext cx="5670063" cy="531030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DD27CD2D-8118-03DA-6D63-BE2795F7E1AB}"/>
              </a:ext>
            </a:extLst>
          </p:cNvPr>
          <p:cNvCxnSpPr>
            <a:cxnSpLocks/>
            <a:stCxn id="2" idx="2"/>
            <a:endCxn id="2" idx="6"/>
          </p:cNvCxnSpPr>
          <p:nvPr/>
        </p:nvCxnSpPr>
        <p:spPr>
          <a:xfrm>
            <a:off x="599000" y="3355125"/>
            <a:ext cx="5670063" cy="0"/>
          </a:xfrm>
          <a:prstGeom prst="line">
            <a:avLst/>
          </a:prstGeom>
          <a:ln w="12700">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6A533DD0-40E8-F433-DE6F-CD4BCF60283B}"/>
              </a:ext>
            </a:extLst>
          </p:cNvPr>
          <p:cNvCxnSpPr>
            <a:cxnSpLocks/>
          </p:cNvCxnSpPr>
          <p:nvPr/>
        </p:nvCxnSpPr>
        <p:spPr>
          <a:xfrm>
            <a:off x="2748257" y="3509513"/>
            <a:ext cx="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F2A7FECF-68CA-11A5-952F-ED258303FAE2}"/>
              </a:ext>
            </a:extLst>
          </p:cNvPr>
          <p:cNvCxnSpPr>
            <a:cxnSpLocks/>
          </p:cNvCxnSpPr>
          <p:nvPr/>
        </p:nvCxnSpPr>
        <p:spPr>
          <a:xfrm flipH="1" flipV="1">
            <a:off x="3447901" y="746959"/>
            <a:ext cx="23586" cy="2749776"/>
          </a:xfrm>
          <a:prstGeom prst="line">
            <a:avLst/>
          </a:prstGeom>
          <a:ln w="9525">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18" name="星: 5 pt 17">
            <a:extLst>
              <a:ext uri="{FF2B5EF4-FFF2-40B4-BE49-F238E27FC236}">
                <a16:creationId xmlns:a16="http://schemas.microsoft.com/office/drawing/2014/main" id="{F2717D45-0E37-CEC8-AD74-2980068370B5}"/>
              </a:ext>
            </a:extLst>
          </p:cNvPr>
          <p:cNvSpPr/>
          <p:nvPr/>
        </p:nvSpPr>
        <p:spPr>
          <a:xfrm>
            <a:off x="882033" y="1704943"/>
            <a:ext cx="129074" cy="143625"/>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a:extLst>
              <a:ext uri="{FF2B5EF4-FFF2-40B4-BE49-F238E27FC236}">
                <a16:creationId xmlns:a16="http://schemas.microsoft.com/office/drawing/2014/main" id="{772D30F1-F70E-4919-3B9E-57BDE8C9B818}"/>
              </a:ext>
            </a:extLst>
          </p:cNvPr>
          <p:cNvCxnSpPr/>
          <p:nvPr/>
        </p:nvCxnSpPr>
        <p:spPr>
          <a:xfrm>
            <a:off x="1011107" y="1920456"/>
            <a:ext cx="2430027" cy="1453578"/>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2A28761F-CCD8-D7B2-C1BA-DFB3DABCF990}"/>
              </a:ext>
            </a:extLst>
          </p:cNvPr>
          <p:cNvSpPr txBox="1"/>
          <p:nvPr/>
        </p:nvSpPr>
        <p:spPr>
          <a:xfrm>
            <a:off x="6287946" y="3200013"/>
            <a:ext cx="540006" cy="276999"/>
          </a:xfrm>
          <a:prstGeom prst="rect">
            <a:avLst/>
          </a:prstGeom>
          <a:noFill/>
        </p:spPr>
        <p:txBody>
          <a:bodyPr wrap="square" rtlCol="0">
            <a:spAutoFit/>
          </a:bodyPr>
          <a:lstStyle/>
          <a:p>
            <a:r>
              <a:rPr lang="ja-JP" altLang="en-US" sz="1200" dirty="0"/>
              <a:t>南</a:t>
            </a:r>
            <a:endParaRPr kumimoji="1" lang="ja-JP" altLang="en-US" sz="1200" dirty="0"/>
          </a:p>
        </p:txBody>
      </p:sp>
      <p:cxnSp>
        <p:nvCxnSpPr>
          <p:cNvPr id="24" name="直線コネクタ 23">
            <a:extLst>
              <a:ext uri="{FF2B5EF4-FFF2-40B4-BE49-F238E27FC236}">
                <a16:creationId xmlns:a16="http://schemas.microsoft.com/office/drawing/2014/main" id="{943A90BD-7FF5-AAFF-463E-C2438AD8012D}"/>
              </a:ext>
            </a:extLst>
          </p:cNvPr>
          <p:cNvCxnSpPr>
            <a:cxnSpLocks/>
          </p:cNvCxnSpPr>
          <p:nvPr/>
        </p:nvCxnSpPr>
        <p:spPr>
          <a:xfrm flipH="1">
            <a:off x="3498357" y="2986904"/>
            <a:ext cx="1718462" cy="384753"/>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ACB224DA-4601-D2ED-5B22-4A04FA120737}"/>
              </a:ext>
            </a:extLst>
          </p:cNvPr>
          <p:cNvCxnSpPr>
            <a:cxnSpLocks/>
          </p:cNvCxnSpPr>
          <p:nvPr/>
        </p:nvCxnSpPr>
        <p:spPr>
          <a:xfrm flipH="1" flipV="1">
            <a:off x="3488305" y="3374033"/>
            <a:ext cx="1631486" cy="316874"/>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51" name="フリーフォーム: 図形 50">
            <a:extLst>
              <a:ext uri="{FF2B5EF4-FFF2-40B4-BE49-F238E27FC236}">
                <a16:creationId xmlns:a16="http://schemas.microsoft.com/office/drawing/2014/main" id="{1AD49CEE-EAE6-8894-70BB-B409920D8922}"/>
              </a:ext>
            </a:extLst>
          </p:cNvPr>
          <p:cNvSpPr/>
          <p:nvPr/>
        </p:nvSpPr>
        <p:spPr>
          <a:xfrm>
            <a:off x="3914944" y="1368252"/>
            <a:ext cx="1339302" cy="2758245"/>
          </a:xfrm>
          <a:custGeom>
            <a:avLst/>
            <a:gdLst>
              <a:gd name="connsiteX0" fmla="*/ 222615 w 1004805"/>
              <a:gd name="connsiteY0" fmla="*/ 1381433 h 2452824"/>
              <a:gd name="connsiteX1" fmla="*/ 1003665 w 1004805"/>
              <a:gd name="connsiteY1" fmla="*/ 19358 h 2452824"/>
              <a:gd name="connsiteX2" fmla="*/ 70215 w 1004805"/>
              <a:gd name="connsiteY2" fmla="*/ 2286308 h 2452824"/>
              <a:gd name="connsiteX3" fmla="*/ 70215 w 1004805"/>
              <a:gd name="connsiteY3" fmla="*/ 2276783 h 2452824"/>
              <a:gd name="connsiteX4" fmla="*/ 98790 w 1004805"/>
              <a:gd name="connsiteY4" fmla="*/ 2238683 h 2452824"/>
              <a:gd name="connsiteX5" fmla="*/ 79740 w 1004805"/>
              <a:gd name="connsiteY5" fmla="*/ 2238683 h 2452824"/>
              <a:gd name="connsiteX6" fmla="*/ 70215 w 1004805"/>
              <a:gd name="connsiteY6" fmla="*/ 2248208 h 2452824"/>
              <a:gd name="connsiteX0" fmla="*/ 236018 w 1198844"/>
              <a:gd name="connsiteY0" fmla="*/ 1214455 h 2273146"/>
              <a:gd name="connsiteX1" fmla="*/ 1198043 w 1198844"/>
              <a:gd name="connsiteY1" fmla="*/ 23830 h 2273146"/>
              <a:gd name="connsiteX2" fmla="*/ 83618 w 1198844"/>
              <a:gd name="connsiteY2" fmla="*/ 2119330 h 2273146"/>
              <a:gd name="connsiteX3" fmla="*/ 83618 w 1198844"/>
              <a:gd name="connsiteY3" fmla="*/ 2109805 h 2273146"/>
              <a:gd name="connsiteX4" fmla="*/ 112193 w 1198844"/>
              <a:gd name="connsiteY4" fmla="*/ 2071705 h 2273146"/>
              <a:gd name="connsiteX5" fmla="*/ 93143 w 1198844"/>
              <a:gd name="connsiteY5" fmla="*/ 2071705 h 2273146"/>
              <a:gd name="connsiteX6" fmla="*/ 83618 w 1198844"/>
              <a:gd name="connsiteY6" fmla="*/ 2081230 h 227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844" h="2273146">
                <a:moveTo>
                  <a:pt x="236018" y="1214455"/>
                </a:moveTo>
                <a:cubicBezTo>
                  <a:pt x="639243" y="458011"/>
                  <a:pt x="1223443" y="-126982"/>
                  <a:pt x="1198043" y="23830"/>
                </a:cubicBezTo>
                <a:cubicBezTo>
                  <a:pt x="1172643" y="174642"/>
                  <a:pt x="269355" y="1771668"/>
                  <a:pt x="83618" y="2119330"/>
                </a:cubicBezTo>
                <a:cubicBezTo>
                  <a:pt x="-102119" y="2466992"/>
                  <a:pt x="78855" y="2117743"/>
                  <a:pt x="83618" y="2109805"/>
                </a:cubicBezTo>
                <a:cubicBezTo>
                  <a:pt x="88380" y="2101868"/>
                  <a:pt x="112193" y="2071705"/>
                  <a:pt x="112193" y="2071705"/>
                </a:cubicBezTo>
                <a:cubicBezTo>
                  <a:pt x="113780" y="2065355"/>
                  <a:pt x="93143" y="2071705"/>
                  <a:pt x="93143" y="2071705"/>
                </a:cubicBezTo>
                <a:cubicBezTo>
                  <a:pt x="88381" y="2073292"/>
                  <a:pt x="85999" y="2077261"/>
                  <a:pt x="83618" y="2081230"/>
                </a:cubicBezTo>
              </a:path>
            </a:pathLst>
          </a:custGeom>
          <a:noFill/>
          <a:ln w="12700">
            <a:solidFill>
              <a:srgbClr val="FFC000"/>
            </a:solidFill>
            <a:prstDash val="sysDash"/>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図形 52">
            <a:extLst>
              <a:ext uri="{FF2B5EF4-FFF2-40B4-BE49-F238E27FC236}">
                <a16:creationId xmlns:a16="http://schemas.microsoft.com/office/drawing/2014/main" id="{B00F7523-7CF7-5484-ADAE-FCBD16F95A93}"/>
              </a:ext>
            </a:extLst>
          </p:cNvPr>
          <p:cNvSpPr/>
          <p:nvPr/>
        </p:nvSpPr>
        <p:spPr>
          <a:xfrm>
            <a:off x="3841936" y="1219558"/>
            <a:ext cx="1169145" cy="2578047"/>
          </a:xfrm>
          <a:custGeom>
            <a:avLst/>
            <a:gdLst>
              <a:gd name="connsiteX0" fmla="*/ 139700 w 1169145"/>
              <a:gd name="connsiteY0" fmla="*/ 1335975 h 2282125"/>
              <a:gd name="connsiteX1" fmla="*/ 1168400 w 1169145"/>
              <a:gd name="connsiteY1" fmla="*/ 21525 h 2282125"/>
              <a:gd name="connsiteX2" fmla="*/ 0 w 1169145"/>
              <a:gd name="connsiteY2" fmla="*/ 2282125 h 2282125"/>
              <a:gd name="connsiteX3" fmla="*/ 0 w 1169145"/>
              <a:gd name="connsiteY3" fmla="*/ 2282125 h 2282125"/>
              <a:gd name="connsiteX4" fmla="*/ 0 w 1169145"/>
              <a:gd name="connsiteY4" fmla="*/ 2282125 h 228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145" h="2282125">
                <a:moveTo>
                  <a:pt x="139700" y="1335975"/>
                </a:moveTo>
                <a:cubicBezTo>
                  <a:pt x="665691" y="599904"/>
                  <a:pt x="1191683" y="-136167"/>
                  <a:pt x="1168400" y="21525"/>
                </a:cubicBezTo>
                <a:cubicBezTo>
                  <a:pt x="1145117" y="179217"/>
                  <a:pt x="0" y="2282125"/>
                  <a:pt x="0" y="2282125"/>
                </a:cubicBezTo>
                <a:lnTo>
                  <a:pt x="0" y="2282125"/>
                </a:lnTo>
                <a:lnTo>
                  <a:pt x="0" y="2282125"/>
                </a:lnTo>
              </a:path>
            </a:pathLst>
          </a:custGeom>
          <a:noFill/>
          <a:ln w="127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コネクタ 54">
            <a:extLst>
              <a:ext uri="{FF2B5EF4-FFF2-40B4-BE49-F238E27FC236}">
                <a16:creationId xmlns:a16="http://schemas.microsoft.com/office/drawing/2014/main" id="{19C14C67-69C8-EDC3-1E69-F63DBB8B4C8D}"/>
              </a:ext>
            </a:extLst>
          </p:cNvPr>
          <p:cNvCxnSpPr/>
          <p:nvPr/>
        </p:nvCxnSpPr>
        <p:spPr>
          <a:xfrm flipH="1">
            <a:off x="3272802" y="2834749"/>
            <a:ext cx="411247" cy="990497"/>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D85B7133-74DA-29C6-B3FB-5437A271EEC8}"/>
              </a:ext>
            </a:extLst>
          </p:cNvPr>
          <p:cNvSpPr txBox="1"/>
          <p:nvPr/>
        </p:nvSpPr>
        <p:spPr>
          <a:xfrm>
            <a:off x="3435267" y="2566425"/>
            <a:ext cx="540006" cy="276999"/>
          </a:xfrm>
          <a:prstGeom prst="rect">
            <a:avLst/>
          </a:prstGeom>
          <a:noFill/>
        </p:spPr>
        <p:txBody>
          <a:bodyPr wrap="square" rtlCol="0">
            <a:spAutoFit/>
          </a:bodyPr>
          <a:lstStyle/>
          <a:p>
            <a:r>
              <a:rPr lang="ja-JP" altLang="en-US" sz="1200" dirty="0"/>
              <a:t>東</a:t>
            </a:r>
            <a:endParaRPr kumimoji="1" lang="ja-JP" altLang="en-US" sz="1200" dirty="0"/>
          </a:p>
        </p:txBody>
      </p:sp>
      <p:sp>
        <p:nvSpPr>
          <p:cNvPr id="58" name="テキスト ボックス 57">
            <a:extLst>
              <a:ext uri="{FF2B5EF4-FFF2-40B4-BE49-F238E27FC236}">
                <a16:creationId xmlns:a16="http://schemas.microsoft.com/office/drawing/2014/main" id="{C7339D6F-C03C-448B-1AD8-E9B68AD2619B}"/>
              </a:ext>
            </a:extLst>
          </p:cNvPr>
          <p:cNvSpPr txBox="1"/>
          <p:nvPr/>
        </p:nvSpPr>
        <p:spPr>
          <a:xfrm>
            <a:off x="2915051" y="3902209"/>
            <a:ext cx="540006" cy="276999"/>
          </a:xfrm>
          <a:prstGeom prst="rect">
            <a:avLst/>
          </a:prstGeom>
          <a:noFill/>
        </p:spPr>
        <p:txBody>
          <a:bodyPr wrap="square" rtlCol="0">
            <a:spAutoFit/>
          </a:bodyPr>
          <a:lstStyle/>
          <a:p>
            <a:r>
              <a:rPr lang="ja-JP" altLang="en-US" sz="1200" dirty="0"/>
              <a:t>西</a:t>
            </a:r>
            <a:endParaRPr kumimoji="1" lang="ja-JP" altLang="en-US" sz="1200" dirty="0"/>
          </a:p>
        </p:txBody>
      </p:sp>
      <p:sp>
        <p:nvSpPr>
          <p:cNvPr id="61" name="テキスト ボックス 60">
            <a:extLst>
              <a:ext uri="{FF2B5EF4-FFF2-40B4-BE49-F238E27FC236}">
                <a16:creationId xmlns:a16="http://schemas.microsoft.com/office/drawing/2014/main" id="{38C1C60E-2FCB-4C0E-40C3-97E317C19233}"/>
              </a:ext>
            </a:extLst>
          </p:cNvPr>
          <p:cNvSpPr txBox="1"/>
          <p:nvPr/>
        </p:nvSpPr>
        <p:spPr>
          <a:xfrm>
            <a:off x="170500" y="3206224"/>
            <a:ext cx="540006" cy="276999"/>
          </a:xfrm>
          <a:prstGeom prst="rect">
            <a:avLst/>
          </a:prstGeom>
          <a:noFill/>
        </p:spPr>
        <p:txBody>
          <a:bodyPr wrap="square" rtlCol="0">
            <a:spAutoFit/>
          </a:bodyPr>
          <a:lstStyle/>
          <a:p>
            <a:r>
              <a:rPr kumimoji="1" lang="ja-JP" altLang="en-US" sz="1200" dirty="0"/>
              <a:t>北</a:t>
            </a:r>
          </a:p>
        </p:txBody>
      </p:sp>
      <p:sp>
        <p:nvSpPr>
          <p:cNvPr id="62" name="テキスト ボックス 61">
            <a:extLst>
              <a:ext uri="{FF2B5EF4-FFF2-40B4-BE49-F238E27FC236}">
                <a16:creationId xmlns:a16="http://schemas.microsoft.com/office/drawing/2014/main" id="{619DF10A-7A0B-7AA9-0443-B199DEEFC593}"/>
              </a:ext>
            </a:extLst>
          </p:cNvPr>
          <p:cNvSpPr txBox="1"/>
          <p:nvPr/>
        </p:nvSpPr>
        <p:spPr>
          <a:xfrm>
            <a:off x="164885" y="1317478"/>
            <a:ext cx="1052903" cy="461665"/>
          </a:xfrm>
          <a:prstGeom prst="rect">
            <a:avLst/>
          </a:prstGeom>
          <a:noFill/>
        </p:spPr>
        <p:txBody>
          <a:bodyPr wrap="square" rtlCol="0">
            <a:spAutoFit/>
          </a:bodyPr>
          <a:lstStyle/>
          <a:p>
            <a:r>
              <a:rPr kumimoji="1" lang="ja-JP" altLang="en-US" sz="1200" dirty="0"/>
              <a:t>天の北極　・北極星</a:t>
            </a:r>
          </a:p>
        </p:txBody>
      </p:sp>
      <p:pic>
        <p:nvPicPr>
          <p:cNvPr id="64" name="グラフィックス 63">
            <a:extLst>
              <a:ext uri="{FF2B5EF4-FFF2-40B4-BE49-F238E27FC236}">
                <a16:creationId xmlns:a16="http://schemas.microsoft.com/office/drawing/2014/main" id="{69D08B92-AAAF-8CAA-39AC-576148F012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3274971" y="2922821"/>
            <a:ext cx="250578" cy="407176"/>
          </a:xfrm>
          <a:prstGeom prst="rect">
            <a:avLst/>
          </a:prstGeom>
        </p:spPr>
      </p:pic>
      <p:grpSp>
        <p:nvGrpSpPr>
          <p:cNvPr id="65" name="グループ化 64">
            <a:extLst>
              <a:ext uri="{FF2B5EF4-FFF2-40B4-BE49-F238E27FC236}">
                <a16:creationId xmlns:a16="http://schemas.microsoft.com/office/drawing/2014/main" id="{4E0E0CDA-D622-FEBD-B645-1BB3A89CB564}"/>
              </a:ext>
            </a:extLst>
          </p:cNvPr>
          <p:cNvGrpSpPr/>
          <p:nvPr/>
        </p:nvGrpSpPr>
        <p:grpSpPr>
          <a:xfrm>
            <a:off x="312735" y="4082665"/>
            <a:ext cx="3646807" cy="2546349"/>
            <a:chOff x="0" y="0"/>
            <a:chExt cx="3647000" cy="2546670"/>
          </a:xfrm>
        </p:grpSpPr>
        <p:sp>
          <p:nvSpPr>
            <p:cNvPr id="66" name="正方形/長方形 65">
              <a:extLst>
                <a:ext uri="{FF2B5EF4-FFF2-40B4-BE49-F238E27FC236}">
                  <a16:creationId xmlns:a16="http://schemas.microsoft.com/office/drawing/2014/main" id="{2D5B1923-7B62-B1A8-9043-A3AE5168C7E2}"/>
                </a:ext>
              </a:extLst>
            </p:cNvPr>
            <p:cNvSpPr/>
            <p:nvPr/>
          </p:nvSpPr>
          <p:spPr>
            <a:xfrm rot="7680485" flipV="1">
              <a:off x="1314680" y="948757"/>
              <a:ext cx="482107" cy="188162"/>
            </a:xfrm>
            <a:prstGeom prst="rect">
              <a:avLst/>
            </a:prstGeom>
            <a:solidFill>
              <a:sysClr val="window" lastClr="FFFFFF">
                <a:lumMod val="85000"/>
              </a:sys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7" name="正方形/長方形 66">
              <a:extLst>
                <a:ext uri="{FF2B5EF4-FFF2-40B4-BE49-F238E27FC236}">
                  <a16:creationId xmlns:a16="http://schemas.microsoft.com/office/drawing/2014/main" id="{E946BDC7-4560-2C52-F18A-F842CFD979D5}"/>
                </a:ext>
              </a:extLst>
            </p:cNvPr>
            <p:cNvSpPr/>
            <p:nvPr/>
          </p:nvSpPr>
          <p:spPr>
            <a:xfrm rot="2195062">
              <a:off x="894664" y="317683"/>
              <a:ext cx="1732903" cy="501988"/>
            </a:xfrm>
            <a:prstGeom prst="rect">
              <a:avLst/>
            </a:prstGeom>
            <a:solidFill>
              <a:sysClr val="window" lastClr="FFFFFF">
                <a:lumMod val="85000"/>
              </a:sys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8" name="矢印: 下 67">
              <a:extLst>
                <a:ext uri="{FF2B5EF4-FFF2-40B4-BE49-F238E27FC236}">
                  <a16:creationId xmlns:a16="http://schemas.microsoft.com/office/drawing/2014/main" id="{1C89AFB6-EA3F-C35C-EAF0-E7475206A66C}"/>
                </a:ext>
              </a:extLst>
            </p:cNvPr>
            <p:cNvSpPr/>
            <p:nvPr/>
          </p:nvSpPr>
          <p:spPr>
            <a:xfrm rot="1444581">
              <a:off x="867391" y="1289370"/>
              <a:ext cx="288290" cy="1257300"/>
            </a:xfrm>
            <a:prstGeom prst="downArrow">
              <a:avLst/>
            </a:prstGeom>
            <a:solidFill>
              <a:srgbClr val="4472C4">
                <a:lumMod val="20000"/>
                <a:lumOff val="80000"/>
              </a:srgb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9" name="矢印: 下 68">
              <a:extLst>
                <a:ext uri="{FF2B5EF4-FFF2-40B4-BE49-F238E27FC236}">
                  <a16:creationId xmlns:a16="http://schemas.microsoft.com/office/drawing/2014/main" id="{C9CDD257-1884-7491-EFF5-3BF69A75B70A}"/>
                </a:ext>
              </a:extLst>
            </p:cNvPr>
            <p:cNvSpPr/>
            <p:nvPr/>
          </p:nvSpPr>
          <p:spPr>
            <a:xfrm rot="19795818">
              <a:off x="1892254" y="1289370"/>
              <a:ext cx="288290" cy="1257300"/>
            </a:xfrm>
            <a:prstGeom prst="downArrow">
              <a:avLst/>
            </a:prstGeom>
            <a:solidFill>
              <a:srgbClr val="4472C4">
                <a:lumMod val="20000"/>
                <a:lumOff val="80000"/>
              </a:srgb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0" name="正方形/長方形 69">
              <a:extLst>
                <a:ext uri="{FF2B5EF4-FFF2-40B4-BE49-F238E27FC236}">
                  <a16:creationId xmlns:a16="http://schemas.microsoft.com/office/drawing/2014/main" id="{9C64BB9A-1891-AAF8-5DEA-C8E30C7A2238}"/>
                </a:ext>
              </a:extLst>
            </p:cNvPr>
            <p:cNvSpPr/>
            <p:nvPr/>
          </p:nvSpPr>
          <p:spPr>
            <a:xfrm>
              <a:off x="1197271" y="1703810"/>
              <a:ext cx="670232" cy="45719"/>
            </a:xfrm>
            <a:prstGeom prst="rect">
              <a:avLst/>
            </a:prstGeom>
            <a:solidFill>
              <a:sysClr val="window" lastClr="FFFFFF">
                <a:lumMod val="85000"/>
              </a:sys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1" name="弦 70">
              <a:extLst>
                <a:ext uri="{FF2B5EF4-FFF2-40B4-BE49-F238E27FC236}">
                  <a16:creationId xmlns:a16="http://schemas.microsoft.com/office/drawing/2014/main" id="{4F2BCABB-D84B-83FF-3026-D9F0163CA9CD}"/>
                </a:ext>
              </a:extLst>
            </p:cNvPr>
            <p:cNvSpPr/>
            <p:nvPr/>
          </p:nvSpPr>
          <p:spPr>
            <a:xfrm rot="6792097">
              <a:off x="1274600" y="1131095"/>
              <a:ext cx="442832" cy="429509"/>
            </a:xfrm>
            <a:prstGeom prst="chord">
              <a:avLst/>
            </a:prstGeom>
            <a:solidFill>
              <a:srgbClr val="44546A">
                <a:lumMod val="20000"/>
                <a:lumOff val="80000"/>
              </a:srgb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2" name="正方形/長方形 71">
              <a:extLst>
                <a:ext uri="{FF2B5EF4-FFF2-40B4-BE49-F238E27FC236}">
                  <a16:creationId xmlns:a16="http://schemas.microsoft.com/office/drawing/2014/main" id="{623C5CEC-D84F-9520-AD66-61A01EBF4CF0}"/>
                </a:ext>
              </a:extLst>
            </p:cNvPr>
            <p:cNvSpPr/>
            <p:nvPr/>
          </p:nvSpPr>
          <p:spPr>
            <a:xfrm rot="2147515">
              <a:off x="1301156" y="961546"/>
              <a:ext cx="483453" cy="184509"/>
            </a:xfrm>
            <a:prstGeom prst="rect">
              <a:avLst/>
            </a:prstGeom>
            <a:solidFill>
              <a:sysClr val="window" lastClr="FFFFFF">
                <a:lumMod val="85000"/>
              </a:sys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73" name="直線コネクタ 72">
              <a:extLst>
                <a:ext uri="{FF2B5EF4-FFF2-40B4-BE49-F238E27FC236}">
                  <a16:creationId xmlns:a16="http://schemas.microsoft.com/office/drawing/2014/main" id="{6033BAB2-C6DC-F82B-70BA-2DCDDB2F46EC}"/>
                </a:ext>
              </a:extLst>
            </p:cNvPr>
            <p:cNvCxnSpPr/>
            <p:nvPr/>
          </p:nvCxnSpPr>
          <p:spPr>
            <a:xfrm flipH="1" flipV="1">
              <a:off x="0" y="0"/>
              <a:ext cx="3647000" cy="2484169"/>
            </a:xfrm>
            <a:prstGeom prst="line">
              <a:avLst/>
            </a:prstGeom>
            <a:noFill/>
            <a:ln w="9525" cap="flat" cmpd="sng" algn="ctr">
              <a:solidFill>
                <a:srgbClr val="4472C4"/>
              </a:solidFill>
              <a:prstDash val="sysDash"/>
              <a:miter lim="800000"/>
            </a:ln>
            <a:effectLst/>
          </p:spPr>
        </p:cxnSp>
      </p:grpSp>
      <p:sp>
        <p:nvSpPr>
          <p:cNvPr id="2" name="楕円 1">
            <a:extLst>
              <a:ext uri="{FF2B5EF4-FFF2-40B4-BE49-F238E27FC236}">
                <a16:creationId xmlns:a16="http://schemas.microsoft.com/office/drawing/2014/main" id="{4FAF5D29-CEE5-1622-0359-497BAB3FEB6B}"/>
              </a:ext>
            </a:extLst>
          </p:cNvPr>
          <p:cNvSpPr/>
          <p:nvPr/>
        </p:nvSpPr>
        <p:spPr>
          <a:xfrm>
            <a:off x="599000" y="2859876"/>
            <a:ext cx="5670063" cy="990497"/>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0" name="図 79" descr="挿絵, 部屋, 食品 が含まれている画像&#10;&#10;自動的に生成された説明">
            <a:extLst>
              <a:ext uri="{FF2B5EF4-FFF2-40B4-BE49-F238E27FC236}">
                <a16:creationId xmlns:a16="http://schemas.microsoft.com/office/drawing/2014/main" id="{745EF850-C050-D8D9-6D49-83597206D73A}"/>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a:off x="2329429" y="3477820"/>
            <a:ext cx="250733" cy="264203"/>
          </a:xfrm>
          <a:prstGeom prst="rect">
            <a:avLst/>
          </a:prstGeom>
        </p:spPr>
      </p:pic>
      <p:pic>
        <p:nvPicPr>
          <p:cNvPr id="82" name="図 81" descr="挿絵, 部屋 が含まれている画像&#10;&#10;自動的に生成された説明">
            <a:extLst>
              <a:ext uri="{FF2B5EF4-FFF2-40B4-BE49-F238E27FC236}">
                <a16:creationId xmlns:a16="http://schemas.microsoft.com/office/drawing/2014/main" id="{9F9067AE-8E86-7176-C52D-2F52E65F3E38}"/>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r="85539" b="65372"/>
          <a:stretch/>
        </p:blipFill>
        <p:spPr>
          <a:xfrm>
            <a:off x="3523422" y="3515067"/>
            <a:ext cx="201419" cy="264203"/>
          </a:xfrm>
          <a:prstGeom prst="rect">
            <a:avLst/>
          </a:prstGeom>
        </p:spPr>
      </p:pic>
      <p:pic>
        <p:nvPicPr>
          <p:cNvPr id="83" name="図 82" descr="挿絵, 部屋 が含まれている画像&#10;&#10;自動的に生成された説明">
            <a:extLst>
              <a:ext uri="{FF2B5EF4-FFF2-40B4-BE49-F238E27FC236}">
                <a16:creationId xmlns:a16="http://schemas.microsoft.com/office/drawing/2014/main" id="{3D6670ED-2C53-315A-4E42-2EE445262E1C}"/>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a:off x="1235987" y="2667454"/>
            <a:ext cx="219660" cy="291893"/>
          </a:xfrm>
          <a:prstGeom prst="rect">
            <a:avLst/>
          </a:prstGeom>
        </p:spPr>
      </p:pic>
      <p:pic>
        <p:nvPicPr>
          <p:cNvPr id="84" name="図 83" descr="挿絵, 部屋 が含まれている画像&#10;&#10;自動的に生成された説明">
            <a:extLst>
              <a:ext uri="{FF2B5EF4-FFF2-40B4-BE49-F238E27FC236}">
                <a16:creationId xmlns:a16="http://schemas.microsoft.com/office/drawing/2014/main" id="{88B08BA2-E271-3CA2-A638-66C13484A0E3}"/>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a:off x="691337" y="2871559"/>
            <a:ext cx="205972" cy="262098"/>
          </a:xfrm>
          <a:prstGeom prst="rect">
            <a:avLst/>
          </a:prstGeom>
        </p:spPr>
      </p:pic>
      <p:pic>
        <p:nvPicPr>
          <p:cNvPr id="85" name="図 84" descr="挿絵, 部屋 が含まれている画像&#10;&#10;自動的に生成された説明">
            <a:extLst>
              <a:ext uri="{FF2B5EF4-FFF2-40B4-BE49-F238E27FC236}">
                <a16:creationId xmlns:a16="http://schemas.microsoft.com/office/drawing/2014/main" id="{0EC9E653-6DB4-9AD2-444D-3F14ED6E29ED}"/>
              </a:ext>
            </a:extLst>
          </p:cNvPr>
          <p:cNvPicPr>
            <a:picLocks noChangeAspect="1"/>
          </p:cNvPicPr>
          <p:nvPr/>
        </p:nvPicPr>
        <p:blipFill rotWithShape="1">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57794" r="22779" b="66554"/>
          <a:stretch/>
        </p:blipFill>
        <p:spPr>
          <a:xfrm>
            <a:off x="1902778" y="3454987"/>
            <a:ext cx="270580" cy="255181"/>
          </a:xfrm>
          <a:prstGeom prst="rect">
            <a:avLst/>
          </a:prstGeom>
        </p:spPr>
      </p:pic>
      <p:pic>
        <p:nvPicPr>
          <p:cNvPr id="86" name="図 85" descr="挿絵, 部屋 が含まれている画像&#10;&#10;自動的に生成された説明">
            <a:extLst>
              <a:ext uri="{FF2B5EF4-FFF2-40B4-BE49-F238E27FC236}">
                <a16:creationId xmlns:a16="http://schemas.microsoft.com/office/drawing/2014/main" id="{7B09305E-57E9-D75D-F691-EAB41FB9F06E}"/>
              </a:ext>
            </a:extLst>
          </p:cNvPr>
          <p:cNvPicPr>
            <a:picLocks noChangeAspect="1"/>
          </p:cNvPicPr>
          <p:nvPr/>
        </p:nvPicPr>
        <p:blipFill rotWithShape="1">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92025" t="66782"/>
          <a:stretch/>
        </p:blipFill>
        <p:spPr>
          <a:xfrm>
            <a:off x="1133143" y="3344724"/>
            <a:ext cx="111084" cy="253440"/>
          </a:xfrm>
          <a:prstGeom prst="rect">
            <a:avLst/>
          </a:prstGeom>
        </p:spPr>
      </p:pic>
      <p:pic>
        <p:nvPicPr>
          <p:cNvPr id="87" name="図 86" descr="挿絵, 部屋 が含まれている画像&#10;&#10;自動的に生成された説明">
            <a:extLst>
              <a:ext uri="{FF2B5EF4-FFF2-40B4-BE49-F238E27FC236}">
                <a16:creationId xmlns:a16="http://schemas.microsoft.com/office/drawing/2014/main" id="{E121086F-1C41-EA4F-DDB6-3903B9A832E3}"/>
              </a:ext>
            </a:extLst>
          </p:cNvPr>
          <p:cNvPicPr>
            <a:picLocks noChangeAspect="1"/>
          </p:cNvPicPr>
          <p:nvPr/>
        </p:nvPicPr>
        <p:blipFill rotWithShape="1">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0837" t="39925" r="51159" b="26630"/>
          <a:stretch/>
        </p:blipFill>
        <p:spPr>
          <a:xfrm>
            <a:off x="1495667" y="3403654"/>
            <a:ext cx="250763" cy="255180"/>
          </a:xfrm>
          <a:prstGeom prst="rect">
            <a:avLst/>
          </a:prstGeom>
        </p:spPr>
      </p:pic>
      <p:pic>
        <p:nvPicPr>
          <p:cNvPr id="88" name="図 87" descr="挿絵, 部屋, 食品 が含まれている画像&#10;&#10;自動的に生成された説明">
            <a:extLst>
              <a:ext uri="{FF2B5EF4-FFF2-40B4-BE49-F238E27FC236}">
                <a16:creationId xmlns:a16="http://schemas.microsoft.com/office/drawing/2014/main" id="{B9C60678-F097-08DB-5832-BE47F1FF9DC8}"/>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a:off x="937952" y="2736960"/>
            <a:ext cx="250733" cy="264203"/>
          </a:xfrm>
          <a:prstGeom prst="rect">
            <a:avLst/>
          </a:prstGeom>
        </p:spPr>
      </p:pic>
      <p:pic>
        <p:nvPicPr>
          <p:cNvPr id="89" name="図 88" descr="挿絵, 部屋 が含まれている画像&#10;&#10;自動的に生成された説明">
            <a:extLst>
              <a:ext uri="{FF2B5EF4-FFF2-40B4-BE49-F238E27FC236}">
                <a16:creationId xmlns:a16="http://schemas.microsoft.com/office/drawing/2014/main" id="{A5AA1442-5626-9445-E8EB-E2E1E730F274}"/>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r="85539" b="65372"/>
          <a:stretch/>
        </p:blipFill>
        <p:spPr>
          <a:xfrm>
            <a:off x="1572695" y="2616132"/>
            <a:ext cx="201419" cy="264203"/>
          </a:xfrm>
          <a:prstGeom prst="rect">
            <a:avLst/>
          </a:prstGeom>
        </p:spPr>
      </p:pic>
      <p:pic>
        <p:nvPicPr>
          <p:cNvPr id="90" name="図 89" descr="挿絵, 部屋, 食品 が含まれている画像&#10;&#10;自動的に生成された説明">
            <a:extLst>
              <a:ext uri="{FF2B5EF4-FFF2-40B4-BE49-F238E27FC236}">
                <a16:creationId xmlns:a16="http://schemas.microsoft.com/office/drawing/2014/main" id="{1B8845AC-2163-3D81-5973-31CB9D9BA6A9}"/>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4988" t="-1541" r="10136" b="66793"/>
          <a:stretch/>
        </p:blipFill>
        <p:spPr>
          <a:xfrm>
            <a:off x="1890749" y="2596209"/>
            <a:ext cx="250733" cy="264203"/>
          </a:xfrm>
          <a:prstGeom prst="rect">
            <a:avLst/>
          </a:prstGeom>
        </p:spPr>
      </p:pic>
      <p:pic>
        <p:nvPicPr>
          <p:cNvPr id="91" name="図 90" descr="挿絵, 部屋 が含まれている画像&#10;&#10;自動的に生成された説明">
            <a:extLst>
              <a:ext uri="{FF2B5EF4-FFF2-40B4-BE49-F238E27FC236}">
                <a16:creationId xmlns:a16="http://schemas.microsoft.com/office/drawing/2014/main" id="{4FE51E31-3259-FECE-EC12-2F9130863E0D}"/>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r="85539" b="65372"/>
          <a:stretch/>
        </p:blipFill>
        <p:spPr>
          <a:xfrm>
            <a:off x="2501366" y="2555011"/>
            <a:ext cx="201419" cy="264203"/>
          </a:xfrm>
          <a:prstGeom prst="rect">
            <a:avLst/>
          </a:prstGeom>
        </p:spPr>
      </p:pic>
      <p:pic>
        <p:nvPicPr>
          <p:cNvPr id="92" name="図 91" descr="挿絵, 部屋 が含まれている画像&#10;&#10;自動的に生成された説明">
            <a:extLst>
              <a:ext uri="{FF2B5EF4-FFF2-40B4-BE49-F238E27FC236}">
                <a16:creationId xmlns:a16="http://schemas.microsoft.com/office/drawing/2014/main" id="{6D19C784-57BB-FF67-4D69-B85349331046}"/>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a:off x="2837788" y="2535088"/>
            <a:ext cx="219660" cy="291893"/>
          </a:xfrm>
          <a:prstGeom prst="rect">
            <a:avLst/>
          </a:prstGeom>
        </p:spPr>
      </p:pic>
      <p:pic>
        <p:nvPicPr>
          <p:cNvPr id="93" name="図 92" descr="挿絵, 部屋 が含まれている画像&#10;&#10;自動的に生成された説明">
            <a:extLst>
              <a:ext uri="{FF2B5EF4-FFF2-40B4-BE49-F238E27FC236}">
                <a16:creationId xmlns:a16="http://schemas.microsoft.com/office/drawing/2014/main" id="{C7AF215F-001A-7F80-339F-E3BD44A7DB69}"/>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a:off x="3138367" y="2543740"/>
            <a:ext cx="205972" cy="262098"/>
          </a:xfrm>
          <a:prstGeom prst="rect">
            <a:avLst/>
          </a:prstGeom>
        </p:spPr>
      </p:pic>
      <p:pic>
        <p:nvPicPr>
          <p:cNvPr id="94" name="図 93" descr="挿絵, 部屋 が含まれている画像&#10;&#10;自動的に生成された説明">
            <a:extLst>
              <a:ext uri="{FF2B5EF4-FFF2-40B4-BE49-F238E27FC236}">
                <a16:creationId xmlns:a16="http://schemas.microsoft.com/office/drawing/2014/main" id="{50325A49-A384-9A8F-0301-0DE1EEC422C7}"/>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a:off x="5306024" y="3420839"/>
            <a:ext cx="219660" cy="291893"/>
          </a:xfrm>
          <a:prstGeom prst="rect">
            <a:avLst/>
          </a:prstGeom>
        </p:spPr>
      </p:pic>
      <p:pic>
        <p:nvPicPr>
          <p:cNvPr id="95" name="図 94" descr="挿絵, 部屋 が含まれている画像&#10;&#10;自動的に生成された説明">
            <a:extLst>
              <a:ext uri="{FF2B5EF4-FFF2-40B4-BE49-F238E27FC236}">
                <a16:creationId xmlns:a16="http://schemas.microsoft.com/office/drawing/2014/main" id="{B61A92E0-332A-821B-CF9A-6635BDB7C009}"/>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a:off x="2783633" y="3520919"/>
            <a:ext cx="205972" cy="262098"/>
          </a:xfrm>
          <a:prstGeom prst="rect">
            <a:avLst/>
          </a:prstGeom>
        </p:spPr>
      </p:pic>
      <p:pic>
        <p:nvPicPr>
          <p:cNvPr id="96" name="図 95" descr="挿絵, 部屋 が含まれている画像&#10;&#10;自動的に生成された説明">
            <a:extLst>
              <a:ext uri="{FF2B5EF4-FFF2-40B4-BE49-F238E27FC236}">
                <a16:creationId xmlns:a16="http://schemas.microsoft.com/office/drawing/2014/main" id="{D1EF99B3-8868-C0B7-D0F2-0BBB51630693}"/>
              </a:ext>
            </a:extLst>
          </p:cNvPr>
          <p:cNvPicPr>
            <a:picLocks noChangeAspect="1"/>
          </p:cNvPicPr>
          <p:nvPr/>
        </p:nvPicPr>
        <p:blipFill rotWithShape="1">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57794" r="22779" b="66554"/>
          <a:stretch/>
        </p:blipFill>
        <p:spPr>
          <a:xfrm>
            <a:off x="5543792" y="2717320"/>
            <a:ext cx="270580" cy="255181"/>
          </a:xfrm>
          <a:prstGeom prst="rect">
            <a:avLst/>
          </a:prstGeom>
        </p:spPr>
      </p:pic>
      <p:pic>
        <p:nvPicPr>
          <p:cNvPr id="97" name="図 96" descr="挿絵, 部屋 が含まれている画像&#10;&#10;自動的に生成された説明">
            <a:extLst>
              <a:ext uri="{FF2B5EF4-FFF2-40B4-BE49-F238E27FC236}">
                <a16:creationId xmlns:a16="http://schemas.microsoft.com/office/drawing/2014/main" id="{5C51E228-FAD4-85F7-1DC2-06F9FB31F1A8}"/>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023" r="70207" b="61742"/>
          <a:stretch/>
        </p:blipFill>
        <p:spPr>
          <a:xfrm>
            <a:off x="5685708" y="3332483"/>
            <a:ext cx="219660" cy="291893"/>
          </a:xfrm>
          <a:prstGeom prst="rect">
            <a:avLst/>
          </a:prstGeom>
        </p:spPr>
      </p:pic>
      <p:pic>
        <p:nvPicPr>
          <p:cNvPr id="98" name="図 97" descr="挿絵, 部屋 が含まれている画像&#10;&#10;自動的に生成された説明">
            <a:extLst>
              <a:ext uri="{FF2B5EF4-FFF2-40B4-BE49-F238E27FC236}">
                <a16:creationId xmlns:a16="http://schemas.microsoft.com/office/drawing/2014/main" id="{72E36BBD-5D7E-9D49-4ABC-0C60567B7C11}"/>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9222" r="55990" b="65648"/>
          <a:stretch/>
        </p:blipFill>
        <p:spPr>
          <a:xfrm>
            <a:off x="5997352" y="2869061"/>
            <a:ext cx="205972" cy="262098"/>
          </a:xfrm>
          <a:prstGeom prst="rect">
            <a:avLst/>
          </a:prstGeom>
        </p:spPr>
      </p:pic>
      <p:sp>
        <p:nvSpPr>
          <p:cNvPr id="101" name="フリーフォーム: 図形 100">
            <a:extLst>
              <a:ext uri="{FF2B5EF4-FFF2-40B4-BE49-F238E27FC236}">
                <a16:creationId xmlns:a16="http://schemas.microsoft.com/office/drawing/2014/main" id="{9E408AB7-B2FA-88C3-7390-4FA38E6D868B}"/>
              </a:ext>
            </a:extLst>
          </p:cNvPr>
          <p:cNvSpPr/>
          <p:nvPr/>
        </p:nvSpPr>
        <p:spPr>
          <a:xfrm>
            <a:off x="1069537" y="1835836"/>
            <a:ext cx="333766" cy="527984"/>
          </a:xfrm>
          <a:custGeom>
            <a:avLst/>
            <a:gdLst>
              <a:gd name="connsiteX0" fmla="*/ 90135 w 319452"/>
              <a:gd name="connsiteY0" fmla="*/ 192526 h 582603"/>
              <a:gd name="connsiteX1" fmla="*/ 318735 w 319452"/>
              <a:gd name="connsiteY1" fmla="*/ 17901 h 582603"/>
              <a:gd name="connsiteX2" fmla="*/ 23460 w 319452"/>
              <a:gd name="connsiteY2" fmla="*/ 576701 h 582603"/>
              <a:gd name="connsiteX3" fmla="*/ 17110 w 319452"/>
              <a:gd name="connsiteY3" fmla="*/ 313176 h 582603"/>
              <a:gd name="connsiteX4" fmla="*/ 7585 w 319452"/>
              <a:gd name="connsiteY4" fmla="*/ 341751 h 582603"/>
              <a:gd name="connsiteX5" fmla="*/ 23460 w 319452"/>
              <a:gd name="connsiteY5" fmla="*/ 306826 h 582603"/>
              <a:gd name="connsiteX6" fmla="*/ 4410 w 319452"/>
              <a:gd name="connsiteY6" fmla="*/ 316351 h 582603"/>
              <a:gd name="connsiteX0" fmla="*/ 85725 w 317304"/>
              <a:gd name="connsiteY0" fmla="*/ 179615 h 564000"/>
              <a:gd name="connsiteX1" fmla="*/ 314325 w 317304"/>
              <a:gd name="connsiteY1" fmla="*/ 4990 h 564000"/>
              <a:gd name="connsiteX2" fmla="*/ 203200 w 317304"/>
              <a:gd name="connsiteY2" fmla="*/ 338365 h 564000"/>
              <a:gd name="connsiteX3" fmla="*/ 19050 w 317304"/>
              <a:gd name="connsiteY3" fmla="*/ 563790 h 564000"/>
              <a:gd name="connsiteX4" fmla="*/ 12700 w 317304"/>
              <a:gd name="connsiteY4" fmla="*/ 300265 h 564000"/>
              <a:gd name="connsiteX5" fmla="*/ 3175 w 317304"/>
              <a:gd name="connsiteY5" fmla="*/ 328840 h 564000"/>
              <a:gd name="connsiteX6" fmla="*/ 19050 w 317304"/>
              <a:gd name="connsiteY6" fmla="*/ 293915 h 564000"/>
              <a:gd name="connsiteX7" fmla="*/ 0 w 317304"/>
              <a:gd name="connsiteY7" fmla="*/ 303440 h 564000"/>
              <a:gd name="connsiteX0" fmla="*/ 85725 w 301997"/>
              <a:gd name="connsiteY0" fmla="*/ 141104 h 525489"/>
              <a:gd name="connsiteX1" fmla="*/ 298450 w 301997"/>
              <a:gd name="connsiteY1" fmla="*/ 7754 h 525489"/>
              <a:gd name="connsiteX2" fmla="*/ 203200 w 301997"/>
              <a:gd name="connsiteY2" fmla="*/ 299854 h 525489"/>
              <a:gd name="connsiteX3" fmla="*/ 19050 w 301997"/>
              <a:gd name="connsiteY3" fmla="*/ 525279 h 525489"/>
              <a:gd name="connsiteX4" fmla="*/ 12700 w 301997"/>
              <a:gd name="connsiteY4" fmla="*/ 261754 h 525489"/>
              <a:gd name="connsiteX5" fmla="*/ 3175 w 301997"/>
              <a:gd name="connsiteY5" fmla="*/ 290329 h 525489"/>
              <a:gd name="connsiteX6" fmla="*/ 19050 w 301997"/>
              <a:gd name="connsiteY6" fmla="*/ 255404 h 525489"/>
              <a:gd name="connsiteX7" fmla="*/ 0 w 301997"/>
              <a:gd name="connsiteY7" fmla="*/ 264929 h 525489"/>
              <a:gd name="connsiteX0" fmla="*/ 85725 w 301997"/>
              <a:gd name="connsiteY0" fmla="*/ 141104 h 525489"/>
              <a:gd name="connsiteX1" fmla="*/ 298450 w 301997"/>
              <a:gd name="connsiteY1" fmla="*/ 7754 h 525489"/>
              <a:gd name="connsiteX2" fmla="*/ 203200 w 301997"/>
              <a:gd name="connsiteY2" fmla="*/ 299854 h 525489"/>
              <a:gd name="connsiteX3" fmla="*/ 19050 w 301997"/>
              <a:gd name="connsiteY3" fmla="*/ 525279 h 525489"/>
              <a:gd name="connsiteX4" fmla="*/ 12700 w 301997"/>
              <a:gd name="connsiteY4" fmla="*/ 261754 h 525489"/>
              <a:gd name="connsiteX5" fmla="*/ 3175 w 301997"/>
              <a:gd name="connsiteY5" fmla="*/ 290329 h 525489"/>
              <a:gd name="connsiteX6" fmla="*/ 19050 w 301997"/>
              <a:gd name="connsiteY6" fmla="*/ 255404 h 525489"/>
              <a:gd name="connsiteX7" fmla="*/ 0 w 301997"/>
              <a:gd name="connsiteY7" fmla="*/ 264929 h 525489"/>
              <a:gd name="connsiteX0" fmla="*/ 101629 w 317901"/>
              <a:gd name="connsiteY0" fmla="*/ 141104 h 527591"/>
              <a:gd name="connsiteX1" fmla="*/ 314354 w 317901"/>
              <a:gd name="connsiteY1" fmla="*/ 7754 h 527591"/>
              <a:gd name="connsiteX2" fmla="*/ 219104 w 317901"/>
              <a:gd name="connsiteY2" fmla="*/ 299854 h 527591"/>
              <a:gd name="connsiteX3" fmla="*/ 34954 w 317901"/>
              <a:gd name="connsiteY3" fmla="*/ 525279 h 527591"/>
              <a:gd name="connsiteX4" fmla="*/ 30 w 317901"/>
              <a:gd name="connsiteY4" fmla="*/ 407803 h 527591"/>
              <a:gd name="connsiteX5" fmla="*/ 28604 w 317901"/>
              <a:gd name="connsiteY5" fmla="*/ 261754 h 527591"/>
              <a:gd name="connsiteX6" fmla="*/ 19079 w 317901"/>
              <a:gd name="connsiteY6" fmla="*/ 290329 h 527591"/>
              <a:gd name="connsiteX7" fmla="*/ 34954 w 317901"/>
              <a:gd name="connsiteY7" fmla="*/ 255404 h 527591"/>
              <a:gd name="connsiteX8" fmla="*/ 15904 w 317901"/>
              <a:gd name="connsiteY8" fmla="*/ 264929 h 527591"/>
              <a:gd name="connsiteX0" fmla="*/ 101629 w 317901"/>
              <a:gd name="connsiteY0" fmla="*/ 141104 h 527591"/>
              <a:gd name="connsiteX1" fmla="*/ 314354 w 317901"/>
              <a:gd name="connsiteY1" fmla="*/ 7754 h 527591"/>
              <a:gd name="connsiteX2" fmla="*/ 219104 w 317901"/>
              <a:gd name="connsiteY2" fmla="*/ 299854 h 527591"/>
              <a:gd name="connsiteX3" fmla="*/ 34954 w 317901"/>
              <a:gd name="connsiteY3" fmla="*/ 525279 h 527591"/>
              <a:gd name="connsiteX4" fmla="*/ 30 w 317901"/>
              <a:gd name="connsiteY4" fmla="*/ 407803 h 527591"/>
              <a:gd name="connsiteX5" fmla="*/ 28604 w 317901"/>
              <a:gd name="connsiteY5" fmla="*/ 261754 h 527591"/>
              <a:gd name="connsiteX6" fmla="*/ 19079 w 317901"/>
              <a:gd name="connsiteY6" fmla="*/ 290329 h 527591"/>
              <a:gd name="connsiteX7" fmla="*/ 34954 w 317901"/>
              <a:gd name="connsiteY7" fmla="*/ 255404 h 527591"/>
              <a:gd name="connsiteX8" fmla="*/ 19079 w 317901"/>
              <a:gd name="connsiteY8" fmla="*/ 245879 h 527591"/>
              <a:gd name="connsiteX0" fmla="*/ 117494 w 333766"/>
              <a:gd name="connsiteY0" fmla="*/ 141104 h 527984"/>
              <a:gd name="connsiteX1" fmla="*/ 330219 w 333766"/>
              <a:gd name="connsiteY1" fmla="*/ 7754 h 527984"/>
              <a:gd name="connsiteX2" fmla="*/ 234969 w 333766"/>
              <a:gd name="connsiteY2" fmla="*/ 299854 h 527984"/>
              <a:gd name="connsiteX3" fmla="*/ 50819 w 333766"/>
              <a:gd name="connsiteY3" fmla="*/ 525279 h 527984"/>
              <a:gd name="connsiteX4" fmla="*/ 20 w 333766"/>
              <a:gd name="connsiteY4" fmla="*/ 414153 h 527984"/>
              <a:gd name="connsiteX5" fmla="*/ 44469 w 333766"/>
              <a:gd name="connsiteY5" fmla="*/ 261754 h 527984"/>
              <a:gd name="connsiteX6" fmla="*/ 34944 w 333766"/>
              <a:gd name="connsiteY6" fmla="*/ 290329 h 527984"/>
              <a:gd name="connsiteX7" fmla="*/ 50819 w 333766"/>
              <a:gd name="connsiteY7" fmla="*/ 255404 h 527984"/>
              <a:gd name="connsiteX8" fmla="*/ 34944 w 333766"/>
              <a:gd name="connsiteY8" fmla="*/ 245879 h 52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766" h="527984">
                <a:moveTo>
                  <a:pt x="117494" y="141104"/>
                </a:moveTo>
                <a:cubicBezTo>
                  <a:pt x="237350" y="21777"/>
                  <a:pt x="310640" y="-18704"/>
                  <a:pt x="330219" y="7754"/>
                </a:cubicBezTo>
                <a:cubicBezTo>
                  <a:pt x="349798" y="34212"/>
                  <a:pt x="284181" y="206721"/>
                  <a:pt x="234969" y="299854"/>
                </a:cubicBezTo>
                <a:cubicBezTo>
                  <a:pt x="185757" y="392987"/>
                  <a:pt x="89977" y="506229"/>
                  <a:pt x="50819" y="525279"/>
                </a:cubicBezTo>
                <a:cubicBezTo>
                  <a:pt x="11661" y="544329"/>
                  <a:pt x="1078" y="458074"/>
                  <a:pt x="20" y="414153"/>
                </a:cubicBezTo>
                <a:cubicBezTo>
                  <a:pt x="-1038" y="370232"/>
                  <a:pt x="38648" y="282391"/>
                  <a:pt x="44469" y="261754"/>
                </a:cubicBezTo>
                <a:cubicBezTo>
                  <a:pt x="50290" y="241117"/>
                  <a:pt x="33886" y="291387"/>
                  <a:pt x="34944" y="290329"/>
                </a:cubicBezTo>
                <a:cubicBezTo>
                  <a:pt x="36002" y="289271"/>
                  <a:pt x="51348" y="259637"/>
                  <a:pt x="50819" y="255404"/>
                </a:cubicBezTo>
                <a:cubicBezTo>
                  <a:pt x="50290" y="251171"/>
                  <a:pt x="44204" y="239000"/>
                  <a:pt x="34944" y="245879"/>
                </a:cubicBezTo>
              </a:path>
            </a:pathLst>
          </a:custGeom>
          <a:noFill/>
          <a:ln w="22225">
            <a:solidFill>
              <a:schemeClr val="bg1">
                <a:lumMod val="50000"/>
              </a:schemeClr>
            </a:solidFill>
            <a:headEnd type="none"/>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フリーフォーム: 図形 103">
            <a:extLst>
              <a:ext uri="{FF2B5EF4-FFF2-40B4-BE49-F238E27FC236}">
                <a16:creationId xmlns:a16="http://schemas.microsoft.com/office/drawing/2014/main" id="{C8ECDF24-A306-0D02-4248-DB72A90C11B7}"/>
              </a:ext>
            </a:extLst>
          </p:cNvPr>
          <p:cNvSpPr/>
          <p:nvPr/>
        </p:nvSpPr>
        <p:spPr>
          <a:xfrm>
            <a:off x="423281" y="3968232"/>
            <a:ext cx="333766" cy="527984"/>
          </a:xfrm>
          <a:custGeom>
            <a:avLst/>
            <a:gdLst>
              <a:gd name="connsiteX0" fmla="*/ 90135 w 319452"/>
              <a:gd name="connsiteY0" fmla="*/ 192526 h 582603"/>
              <a:gd name="connsiteX1" fmla="*/ 318735 w 319452"/>
              <a:gd name="connsiteY1" fmla="*/ 17901 h 582603"/>
              <a:gd name="connsiteX2" fmla="*/ 23460 w 319452"/>
              <a:gd name="connsiteY2" fmla="*/ 576701 h 582603"/>
              <a:gd name="connsiteX3" fmla="*/ 17110 w 319452"/>
              <a:gd name="connsiteY3" fmla="*/ 313176 h 582603"/>
              <a:gd name="connsiteX4" fmla="*/ 7585 w 319452"/>
              <a:gd name="connsiteY4" fmla="*/ 341751 h 582603"/>
              <a:gd name="connsiteX5" fmla="*/ 23460 w 319452"/>
              <a:gd name="connsiteY5" fmla="*/ 306826 h 582603"/>
              <a:gd name="connsiteX6" fmla="*/ 4410 w 319452"/>
              <a:gd name="connsiteY6" fmla="*/ 316351 h 582603"/>
              <a:gd name="connsiteX0" fmla="*/ 85725 w 317304"/>
              <a:gd name="connsiteY0" fmla="*/ 179615 h 564000"/>
              <a:gd name="connsiteX1" fmla="*/ 314325 w 317304"/>
              <a:gd name="connsiteY1" fmla="*/ 4990 h 564000"/>
              <a:gd name="connsiteX2" fmla="*/ 203200 w 317304"/>
              <a:gd name="connsiteY2" fmla="*/ 338365 h 564000"/>
              <a:gd name="connsiteX3" fmla="*/ 19050 w 317304"/>
              <a:gd name="connsiteY3" fmla="*/ 563790 h 564000"/>
              <a:gd name="connsiteX4" fmla="*/ 12700 w 317304"/>
              <a:gd name="connsiteY4" fmla="*/ 300265 h 564000"/>
              <a:gd name="connsiteX5" fmla="*/ 3175 w 317304"/>
              <a:gd name="connsiteY5" fmla="*/ 328840 h 564000"/>
              <a:gd name="connsiteX6" fmla="*/ 19050 w 317304"/>
              <a:gd name="connsiteY6" fmla="*/ 293915 h 564000"/>
              <a:gd name="connsiteX7" fmla="*/ 0 w 317304"/>
              <a:gd name="connsiteY7" fmla="*/ 303440 h 564000"/>
              <a:gd name="connsiteX0" fmla="*/ 85725 w 301997"/>
              <a:gd name="connsiteY0" fmla="*/ 141104 h 525489"/>
              <a:gd name="connsiteX1" fmla="*/ 298450 w 301997"/>
              <a:gd name="connsiteY1" fmla="*/ 7754 h 525489"/>
              <a:gd name="connsiteX2" fmla="*/ 203200 w 301997"/>
              <a:gd name="connsiteY2" fmla="*/ 299854 h 525489"/>
              <a:gd name="connsiteX3" fmla="*/ 19050 w 301997"/>
              <a:gd name="connsiteY3" fmla="*/ 525279 h 525489"/>
              <a:gd name="connsiteX4" fmla="*/ 12700 w 301997"/>
              <a:gd name="connsiteY4" fmla="*/ 261754 h 525489"/>
              <a:gd name="connsiteX5" fmla="*/ 3175 w 301997"/>
              <a:gd name="connsiteY5" fmla="*/ 290329 h 525489"/>
              <a:gd name="connsiteX6" fmla="*/ 19050 w 301997"/>
              <a:gd name="connsiteY6" fmla="*/ 255404 h 525489"/>
              <a:gd name="connsiteX7" fmla="*/ 0 w 301997"/>
              <a:gd name="connsiteY7" fmla="*/ 264929 h 525489"/>
              <a:gd name="connsiteX0" fmla="*/ 85725 w 301997"/>
              <a:gd name="connsiteY0" fmla="*/ 141104 h 525489"/>
              <a:gd name="connsiteX1" fmla="*/ 298450 w 301997"/>
              <a:gd name="connsiteY1" fmla="*/ 7754 h 525489"/>
              <a:gd name="connsiteX2" fmla="*/ 203200 w 301997"/>
              <a:gd name="connsiteY2" fmla="*/ 299854 h 525489"/>
              <a:gd name="connsiteX3" fmla="*/ 19050 w 301997"/>
              <a:gd name="connsiteY3" fmla="*/ 525279 h 525489"/>
              <a:gd name="connsiteX4" fmla="*/ 12700 w 301997"/>
              <a:gd name="connsiteY4" fmla="*/ 261754 h 525489"/>
              <a:gd name="connsiteX5" fmla="*/ 3175 w 301997"/>
              <a:gd name="connsiteY5" fmla="*/ 290329 h 525489"/>
              <a:gd name="connsiteX6" fmla="*/ 19050 w 301997"/>
              <a:gd name="connsiteY6" fmla="*/ 255404 h 525489"/>
              <a:gd name="connsiteX7" fmla="*/ 0 w 301997"/>
              <a:gd name="connsiteY7" fmla="*/ 264929 h 525489"/>
              <a:gd name="connsiteX0" fmla="*/ 101629 w 317901"/>
              <a:gd name="connsiteY0" fmla="*/ 141104 h 527591"/>
              <a:gd name="connsiteX1" fmla="*/ 314354 w 317901"/>
              <a:gd name="connsiteY1" fmla="*/ 7754 h 527591"/>
              <a:gd name="connsiteX2" fmla="*/ 219104 w 317901"/>
              <a:gd name="connsiteY2" fmla="*/ 299854 h 527591"/>
              <a:gd name="connsiteX3" fmla="*/ 34954 w 317901"/>
              <a:gd name="connsiteY3" fmla="*/ 525279 h 527591"/>
              <a:gd name="connsiteX4" fmla="*/ 30 w 317901"/>
              <a:gd name="connsiteY4" fmla="*/ 407803 h 527591"/>
              <a:gd name="connsiteX5" fmla="*/ 28604 w 317901"/>
              <a:gd name="connsiteY5" fmla="*/ 261754 h 527591"/>
              <a:gd name="connsiteX6" fmla="*/ 19079 w 317901"/>
              <a:gd name="connsiteY6" fmla="*/ 290329 h 527591"/>
              <a:gd name="connsiteX7" fmla="*/ 34954 w 317901"/>
              <a:gd name="connsiteY7" fmla="*/ 255404 h 527591"/>
              <a:gd name="connsiteX8" fmla="*/ 15904 w 317901"/>
              <a:gd name="connsiteY8" fmla="*/ 264929 h 527591"/>
              <a:gd name="connsiteX0" fmla="*/ 101629 w 317901"/>
              <a:gd name="connsiteY0" fmla="*/ 141104 h 527591"/>
              <a:gd name="connsiteX1" fmla="*/ 314354 w 317901"/>
              <a:gd name="connsiteY1" fmla="*/ 7754 h 527591"/>
              <a:gd name="connsiteX2" fmla="*/ 219104 w 317901"/>
              <a:gd name="connsiteY2" fmla="*/ 299854 h 527591"/>
              <a:gd name="connsiteX3" fmla="*/ 34954 w 317901"/>
              <a:gd name="connsiteY3" fmla="*/ 525279 h 527591"/>
              <a:gd name="connsiteX4" fmla="*/ 30 w 317901"/>
              <a:gd name="connsiteY4" fmla="*/ 407803 h 527591"/>
              <a:gd name="connsiteX5" fmla="*/ 28604 w 317901"/>
              <a:gd name="connsiteY5" fmla="*/ 261754 h 527591"/>
              <a:gd name="connsiteX6" fmla="*/ 19079 w 317901"/>
              <a:gd name="connsiteY6" fmla="*/ 290329 h 527591"/>
              <a:gd name="connsiteX7" fmla="*/ 34954 w 317901"/>
              <a:gd name="connsiteY7" fmla="*/ 255404 h 527591"/>
              <a:gd name="connsiteX8" fmla="*/ 19079 w 317901"/>
              <a:gd name="connsiteY8" fmla="*/ 245879 h 527591"/>
              <a:gd name="connsiteX0" fmla="*/ 117494 w 333766"/>
              <a:gd name="connsiteY0" fmla="*/ 141104 h 527984"/>
              <a:gd name="connsiteX1" fmla="*/ 330219 w 333766"/>
              <a:gd name="connsiteY1" fmla="*/ 7754 h 527984"/>
              <a:gd name="connsiteX2" fmla="*/ 234969 w 333766"/>
              <a:gd name="connsiteY2" fmla="*/ 299854 h 527984"/>
              <a:gd name="connsiteX3" fmla="*/ 50819 w 333766"/>
              <a:gd name="connsiteY3" fmla="*/ 525279 h 527984"/>
              <a:gd name="connsiteX4" fmla="*/ 20 w 333766"/>
              <a:gd name="connsiteY4" fmla="*/ 414153 h 527984"/>
              <a:gd name="connsiteX5" fmla="*/ 44469 w 333766"/>
              <a:gd name="connsiteY5" fmla="*/ 261754 h 527984"/>
              <a:gd name="connsiteX6" fmla="*/ 34944 w 333766"/>
              <a:gd name="connsiteY6" fmla="*/ 290329 h 527984"/>
              <a:gd name="connsiteX7" fmla="*/ 50819 w 333766"/>
              <a:gd name="connsiteY7" fmla="*/ 255404 h 527984"/>
              <a:gd name="connsiteX8" fmla="*/ 34944 w 333766"/>
              <a:gd name="connsiteY8" fmla="*/ 245879 h 52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766" h="527984">
                <a:moveTo>
                  <a:pt x="117494" y="141104"/>
                </a:moveTo>
                <a:cubicBezTo>
                  <a:pt x="237350" y="21777"/>
                  <a:pt x="310640" y="-18704"/>
                  <a:pt x="330219" y="7754"/>
                </a:cubicBezTo>
                <a:cubicBezTo>
                  <a:pt x="349798" y="34212"/>
                  <a:pt x="284181" y="206721"/>
                  <a:pt x="234969" y="299854"/>
                </a:cubicBezTo>
                <a:cubicBezTo>
                  <a:pt x="185757" y="392987"/>
                  <a:pt x="89977" y="506229"/>
                  <a:pt x="50819" y="525279"/>
                </a:cubicBezTo>
                <a:cubicBezTo>
                  <a:pt x="11661" y="544329"/>
                  <a:pt x="1078" y="458074"/>
                  <a:pt x="20" y="414153"/>
                </a:cubicBezTo>
                <a:cubicBezTo>
                  <a:pt x="-1038" y="370232"/>
                  <a:pt x="38648" y="282391"/>
                  <a:pt x="44469" y="261754"/>
                </a:cubicBezTo>
                <a:cubicBezTo>
                  <a:pt x="50290" y="241117"/>
                  <a:pt x="33886" y="291387"/>
                  <a:pt x="34944" y="290329"/>
                </a:cubicBezTo>
                <a:cubicBezTo>
                  <a:pt x="36002" y="289271"/>
                  <a:pt x="51348" y="259637"/>
                  <a:pt x="50819" y="255404"/>
                </a:cubicBezTo>
                <a:cubicBezTo>
                  <a:pt x="50290" y="251171"/>
                  <a:pt x="44204" y="239000"/>
                  <a:pt x="34944" y="245879"/>
                </a:cubicBezTo>
              </a:path>
            </a:pathLst>
          </a:custGeom>
          <a:noFill/>
          <a:ln w="22225">
            <a:solidFill>
              <a:schemeClr val="bg1">
                <a:lumMod val="50000"/>
              </a:schemeClr>
            </a:solidFill>
            <a:headEnd type="none"/>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a:extLst>
              <a:ext uri="{FF2B5EF4-FFF2-40B4-BE49-F238E27FC236}">
                <a16:creationId xmlns:a16="http://schemas.microsoft.com/office/drawing/2014/main" id="{3C18F3C4-4FAC-ABE2-E8E9-0C3C4184DF55}"/>
              </a:ext>
            </a:extLst>
          </p:cNvPr>
          <p:cNvSpPr/>
          <p:nvPr/>
        </p:nvSpPr>
        <p:spPr>
          <a:xfrm>
            <a:off x="3796505" y="4220082"/>
            <a:ext cx="4173441" cy="2007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9" name="直線コネクタ 108">
            <a:extLst>
              <a:ext uri="{FF2B5EF4-FFF2-40B4-BE49-F238E27FC236}">
                <a16:creationId xmlns:a16="http://schemas.microsoft.com/office/drawing/2014/main" id="{8FD352F1-389D-EA24-9A89-DF3B2DCC399F}"/>
              </a:ext>
            </a:extLst>
          </p:cNvPr>
          <p:cNvCxnSpPr/>
          <p:nvPr/>
        </p:nvCxnSpPr>
        <p:spPr>
          <a:xfrm>
            <a:off x="4187216" y="5394755"/>
            <a:ext cx="35764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C443F2B0-7252-5984-346D-F512A4747A16}"/>
              </a:ext>
            </a:extLst>
          </p:cNvPr>
          <p:cNvCxnSpPr/>
          <p:nvPr/>
        </p:nvCxnSpPr>
        <p:spPr>
          <a:xfrm>
            <a:off x="4173401" y="5057262"/>
            <a:ext cx="35764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F361B6DA-E9A8-BA21-E56F-9B8B8924F3B0}"/>
              </a:ext>
            </a:extLst>
          </p:cNvPr>
          <p:cNvCxnSpPr/>
          <p:nvPr/>
        </p:nvCxnSpPr>
        <p:spPr>
          <a:xfrm>
            <a:off x="4173401" y="4674747"/>
            <a:ext cx="35764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2D8C2542-B074-26B2-4FA3-85A8839BA924}"/>
              </a:ext>
            </a:extLst>
          </p:cNvPr>
          <p:cNvCxnSpPr/>
          <p:nvPr/>
        </p:nvCxnSpPr>
        <p:spPr>
          <a:xfrm>
            <a:off x="4173400" y="4322859"/>
            <a:ext cx="35764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CC162A3E-5AC6-0A97-58EC-D724374170E9}"/>
              </a:ext>
            </a:extLst>
          </p:cNvPr>
          <p:cNvCxnSpPr/>
          <p:nvPr/>
        </p:nvCxnSpPr>
        <p:spPr>
          <a:xfrm>
            <a:off x="4173399" y="6504552"/>
            <a:ext cx="35764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AC75DBA8-DFD1-91E2-6017-77DEC3F721B8}"/>
              </a:ext>
            </a:extLst>
          </p:cNvPr>
          <p:cNvCxnSpPr/>
          <p:nvPr/>
        </p:nvCxnSpPr>
        <p:spPr>
          <a:xfrm>
            <a:off x="4159584" y="6167059"/>
            <a:ext cx="35764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37F9313A-40CD-77AF-0AD2-CAA2E12EBA25}"/>
              </a:ext>
            </a:extLst>
          </p:cNvPr>
          <p:cNvCxnSpPr/>
          <p:nvPr/>
        </p:nvCxnSpPr>
        <p:spPr>
          <a:xfrm>
            <a:off x="4159584" y="5784544"/>
            <a:ext cx="357645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E7219661-99D6-4F6B-30D0-1A5DFBE0DEB5}"/>
              </a:ext>
            </a:extLst>
          </p:cNvPr>
          <p:cNvCxnSpPr>
            <a:cxnSpLocks/>
          </p:cNvCxnSpPr>
          <p:nvPr/>
        </p:nvCxnSpPr>
        <p:spPr>
          <a:xfrm>
            <a:off x="7902256" y="4827147"/>
            <a:ext cx="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BBD113D5-0519-4B2F-8071-4D755C868076}"/>
              </a:ext>
            </a:extLst>
          </p:cNvPr>
          <p:cNvCxnSpPr>
            <a:cxnSpLocks/>
          </p:cNvCxnSpPr>
          <p:nvPr/>
        </p:nvCxnSpPr>
        <p:spPr>
          <a:xfrm flipV="1">
            <a:off x="7763671" y="4322859"/>
            <a:ext cx="0" cy="21898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C609C9D9-D727-7ECB-0664-4819A6C04D9A}"/>
              </a:ext>
            </a:extLst>
          </p:cNvPr>
          <p:cNvCxnSpPr>
            <a:cxnSpLocks/>
          </p:cNvCxnSpPr>
          <p:nvPr/>
        </p:nvCxnSpPr>
        <p:spPr>
          <a:xfrm flipV="1">
            <a:off x="4159584" y="4322859"/>
            <a:ext cx="0" cy="21898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860E6C1F-AD48-5FB1-7DB0-960C746A69AC}"/>
              </a:ext>
            </a:extLst>
          </p:cNvPr>
          <p:cNvSpPr txBox="1"/>
          <p:nvPr/>
        </p:nvSpPr>
        <p:spPr>
          <a:xfrm>
            <a:off x="7807417" y="5203035"/>
            <a:ext cx="871749" cy="276999"/>
          </a:xfrm>
          <a:prstGeom prst="rect">
            <a:avLst/>
          </a:prstGeom>
          <a:noFill/>
        </p:spPr>
        <p:txBody>
          <a:bodyPr wrap="square" rtlCol="0">
            <a:spAutoFit/>
          </a:bodyPr>
          <a:lstStyle/>
          <a:p>
            <a:r>
              <a:rPr lang="ja-JP" altLang="en-US" sz="1200" dirty="0"/>
              <a:t>天の赤道</a:t>
            </a:r>
            <a:endParaRPr kumimoji="1" lang="ja-JP" altLang="en-US" sz="1200" dirty="0"/>
          </a:p>
        </p:txBody>
      </p:sp>
      <p:sp>
        <p:nvSpPr>
          <p:cNvPr id="124" name="テキスト ボックス 123">
            <a:extLst>
              <a:ext uri="{FF2B5EF4-FFF2-40B4-BE49-F238E27FC236}">
                <a16:creationId xmlns:a16="http://schemas.microsoft.com/office/drawing/2014/main" id="{0384B5B0-9BD6-178F-6603-4696BE0B4230}"/>
              </a:ext>
            </a:extLst>
          </p:cNvPr>
          <p:cNvSpPr txBox="1"/>
          <p:nvPr/>
        </p:nvSpPr>
        <p:spPr>
          <a:xfrm>
            <a:off x="7808432" y="4208693"/>
            <a:ext cx="871749" cy="276999"/>
          </a:xfrm>
          <a:prstGeom prst="rect">
            <a:avLst/>
          </a:prstGeom>
          <a:noFill/>
        </p:spPr>
        <p:txBody>
          <a:bodyPr wrap="square" rtlCol="0">
            <a:spAutoFit/>
          </a:bodyPr>
          <a:lstStyle/>
          <a:p>
            <a:r>
              <a:rPr lang="ja-JP" altLang="en-US" sz="1200" dirty="0"/>
              <a:t>天の北極</a:t>
            </a:r>
            <a:endParaRPr kumimoji="1" lang="ja-JP" altLang="en-US" sz="1200" dirty="0"/>
          </a:p>
        </p:txBody>
      </p:sp>
      <p:sp>
        <p:nvSpPr>
          <p:cNvPr id="125" name="テキスト ボックス 124">
            <a:extLst>
              <a:ext uri="{FF2B5EF4-FFF2-40B4-BE49-F238E27FC236}">
                <a16:creationId xmlns:a16="http://schemas.microsoft.com/office/drawing/2014/main" id="{CAF78908-0B51-5582-033F-3F4462ACDF84}"/>
              </a:ext>
            </a:extLst>
          </p:cNvPr>
          <p:cNvSpPr txBox="1"/>
          <p:nvPr/>
        </p:nvSpPr>
        <p:spPr>
          <a:xfrm>
            <a:off x="7815968" y="6296837"/>
            <a:ext cx="871749" cy="276999"/>
          </a:xfrm>
          <a:prstGeom prst="rect">
            <a:avLst/>
          </a:prstGeom>
          <a:noFill/>
        </p:spPr>
        <p:txBody>
          <a:bodyPr wrap="square" rtlCol="0">
            <a:spAutoFit/>
          </a:bodyPr>
          <a:lstStyle/>
          <a:p>
            <a:r>
              <a:rPr lang="ja-JP" altLang="en-US" sz="1200" dirty="0"/>
              <a:t>天の南極</a:t>
            </a:r>
            <a:endParaRPr kumimoji="1" lang="ja-JP" altLang="en-US" sz="1200" dirty="0"/>
          </a:p>
        </p:txBody>
      </p:sp>
      <p:cxnSp>
        <p:nvCxnSpPr>
          <p:cNvPr id="126" name="直線コネクタ 125">
            <a:extLst>
              <a:ext uri="{FF2B5EF4-FFF2-40B4-BE49-F238E27FC236}">
                <a16:creationId xmlns:a16="http://schemas.microsoft.com/office/drawing/2014/main" id="{724A8551-3837-9506-E672-09C28AD8E7DB}"/>
              </a:ext>
            </a:extLst>
          </p:cNvPr>
          <p:cNvCxnSpPr>
            <a:cxnSpLocks/>
          </p:cNvCxnSpPr>
          <p:nvPr/>
        </p:nvCxnSpPr>
        <p:spPr>
          <a:xfrm flipV="1">
            <a:off x="5947811" y="4322859"/>
            <a:ext cx="0" cy="21898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AD89AE4B-14B9-C97E-5975-2E1B6A0AC4F5}"/>
              </a:ext>
            </a:extLst>
          </p:cNvPr>
          <p:cNvCxnSpPr>
            <a:cxnSpLocks/>
          </p:cNvCxnSpPr>
          <p:nvPr/>
        </p:nvCxnSpPr>
        <p:spPr>
          <a:xfrm flipV="1">
            <a:off x="6820813" y="4314746"/>
            <a:ext cx="0" cy="21898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0532B95E-4E81-9A8F-4697-38241A383D0F}"/>
              </a:ext>
            </a:extLst>
          </p:cNvPr>
          <p:cNvCxnSpPr>
            <a:cxnSpLocks/>
          </p:cNvCxnSpPr>
          <p:nvPr/>
        </p:nvCxnSpPr>
        <p:spPr>
          <a:xfrm flipV="1">
            <a:off x="5044259" y="4322858"/>
            <a:ext cx="0" cy="21898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9" name="テキスト ボックス 128">
            <a:extLst>
              <a:ext uri="{FF2B5EF4-FFF2-40B4-BE49-F238E27FC236}">
                <a16:creationId xmlns:a16="http://schemas.microsoft.com/office/drawing/2014/main" id="{2006385D-DCCE-3981-98A7-AEE9BFE23B6A}"/>
              </a:ext>
            </a:extLst>
          </p:cNvPr>
          <p:cNvSpPr txBox="1"/>
          <p:nvPr/>
        </p:nvSpPr>
        <p:spPr>
          <a:xfrm>
            <a:off x="7478942" y="4049420"/>
            <a:ext cx="458691"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0</a:t>
            </a:r>
            <a:r>
              <a:rPr lang="ja-JP" altLang="en-US" sz="1200" dirty="0">
                <a:latin typeface="ＭＳ 明朝" panose="02020609040205080304" pitchFamily="17" charset="-128"/>
                <a:ea typeface="ＭＳ 明朝" panose="02020609040205080304" pitchFamily="17" charset="-128"/>
              </a:rPr>
              <a:t>ｈ</a:t>
            </a:r>
            <a:endParaRPr kumimoji="1" lang="ja-JP" altLang="en-US" sz="1200" dirty="0">
              <a:latin typeface="ＭＳ 明朝" panose="02020609040205080304" pitchFamily="17" charset="-128"/>
              <a:ea typeface="ＭＳ 明朝" panose="02020609040205080304" pitchFamily="17" charset="-128"/>
            </a:endParaRPr>
          </a:p>
        </p:txBody>
      </p:sp>
      <p:sp>
        <p:nvSpPr>
          <p:cNvPr id="130" name="テキスト ボックス 129">
            <a:extLst>
              <a:ext uri="{FF2B5EF4-FFF2-40B4-BE49-F238E27FC236}">
                <a16:creationId xmlns:a16="http://schemas.microsoft.com/office/drawing/2014/main" id="{0642B3C7-0834-3E25-A39E-A7366CCBCE92}"/>
              </a:ext>
            </a:extLst>
          </p:cNvPr>
          <p:cNvSpPr txBox="1"/>
          <p:nvPr/>
        </p:nvSpPr>
        <p:spPr>
          <a:xfrm>
            <a:off x="6634025" y="4064377"/>
            <a:ext cx="458691"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6</a:t>
            </a:r>
            <a:r>
              <a:rPr lang="ja-JP" altLang="en-US" sz="1200" dirty="0">
                <a:latin typeface="ＭＳ 明朝" panose="02020609040205080304" pitchFamily="17" charset="-128"/>
                <a:ea typeface="ＭＳ 明朝" panose="02020609040205080304" pitchFamily="17" charset="-128"/>
              </a:rPr>
              <a:t>ｈ</a:t>
            </a:r>
            <a:endParaRPr kumimoji="1" lang="ja-JP" altLang="en-US" sz="1200" dirty="0">
              <a:latin typeface="ＭＳ 明朝" panose="02020609040205080304" pitchFamily="17" charset="-128"/>
              <a:ea typeface="ＭＳ 明朝" panose="02020609040205080304" pitchFamily="17" charset="-128"/>
            </a:endParaRPr>
          </a:p>
        </p:txBody>
      </p:sp>
      <p:sp>
        <p:nvSpPr>
          <p:cNvPr id="131" name="テキスト ボックス 130">
            <a:extLst>
              <a:ext uri="{FF2B5EF4-FFF2-40B4-BE49-F238E27FC236}">
                <a16:creationId xmlns:a16="http://schemas.microsoft.com/office/drawing/2014/main" id="{3B2F7F50-066C-09C3-FA78-C467A77CE990}"/>
              </a:ext>
            </a:extLst>
          </p:cNvPr>
          <p:cNvSpPr txBox="1"/>
          <p:nvPr/>
        </p:nvSpPr>
        <p:spPr>
          <a:xfrm>
            <a:off x="4834719" y="4055265"/>
            <a:ext cx="623259"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18</a:t>
            </a:r>
            <a:r>
              <a:rPr lang="ja-JP" altLang="en-US" sz="1200" dirty="0">
                <a:latin typeface="ＭＳ 明朝" panose="02020609040205080304" pitchFamily="17" charset="-128"/>
                <a:ea typeface="ＭＳ 明朝" panose="02020609040205080304" pitchFamily="17" charset="-128"/>
              </a:rPr>
              <a:t>ｈ</a:t>
            </a:r>
            <a:endParaRPr kumimoji="1" lang="ja-JP" altLang="en-US" sz="1200" dirty="0">
              <a:latin typeface="ＭＳ 明朝" panose="02020609040205080304" pitchFamily="17" charset="-128"/>
              <a:ea typeface="ＭＳ 明朝" panose="02020609040205080304" pitchFamily="17" charset="-128"/>
            </a:endParaRPr>
          </a:p>
        </p:txBody>
      </p:sp>
      <p:sp>
        <p:nvSpPr>
          <p:cNvPr id="132" name="テキスト ボックス 131">
            <a:extLst>
              <a:ext uri="{FF2B5EF4-FFF2-40B4-BE49-F238E27FC236}">
                <a16:creationId xmlns:a16="http://schemas.microsoft.com/office/drawing/2014/main" id="{C2FA44F9-9508-573D-1DB0-8A09396D3219}"/>
              </a:ext>
            </a:extLst>
          </p:cNvPr>
          <p:cNvSpPr txBox="1"/>
          <p:nvPr/>
        </p:nvSpPr>
        <p:spPr>
          <a:xfrm>
            <a:off x="4128779" y="4064376"/>
            <a:ext cx="503471"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24</a:t>
            </a:r>
            <a:r>
              <a:rPr lang="ja-JP" altLang="en-US" sz="1200" dirty="0">
                <a:latin typeface="ＭＳ 明朝" panose="02020609040205080304" pitchFamily="17" charset="-128"/>
                <a:ea typeface="ＭＳ 明朝" panose="02020609040205080304" pitchFamily="17" charset="-128"/>
              </a:rPr>
              <a:t>ｈ</a:t>
            </a:r>
            <a:endParaRPr kumimoji="1" lang="ja-JP" altLang="en-US" sz="1200" dirty="0">
              <a:latin typeface="ＭＳ 明朝" panose="02020609040205080304" pitchFamily="17" charset="-128"/>
              <a:ea typeface="ＭＳ 明朝" panose="02020609040205080304" pitchFamily="17" charset="-128"/>
            </a:endParaRPr>
          </a:p>
        </p:txBody>
      </p:sp>
      <p:sp>
        <p:nvSpPr>
          <p:cNvPr id="133" name="テキスト ボックス 132">
            <a:extLst>
              <a:ext uri="{FF2B5EF4-FFF2-40B4-BE49-F238E27FC236}">
                <a16:creationId xmlns:a16="http://schemas.microsoft.com/office/drawing/2014/main" id="{441D443E-BA7B-79A4-DA3D-84D78AEA66EC}"/>
              </a:ext>
            </a:extLst>
          </p:cNvPr>
          <p:cNvSpPr txBox="1"/>
          <p:nvPr/>
        </p:nvSpPr>
        <p:spPr>
          <a:xfrm>
            <a:off x="5727153" y="4072575"/>
            <a:ext cx="536757"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12</a:t>
            </a:r>
            <a:r>
              <a:rPr lang="ja-JP" altLang="en-US" sz="1200" dirty="0">
                <a:latin typeface="ＭＳ 明朝" panose="02020609040205080304" pitchFamily="17" charset="-128"/>
                <a:ea typeface="ＭＳ 明朝" panose="02020609040205080304" pitchFamily="17" charset="-128"/>
              </a:rPr>
              <a:t>ｈ</a:t>
            </a:r>
            <a:endParaRPr kumimoji="1" lang="ja-JP" altLang="en-US" sz="1200" dirty="0">
              <a:latin typeface="ＭＳ 明朝" panose="02020609040205080304" pitchFamily="17" charset="-128"/>
              <a:ea typeface="ＭＳ 明朝" panose="02020609040205080304" pitchFamily="17" charset="-128"/>
            </a:endParaRPr>
          </a:p>
        </p:txBody>
      </p:sp>
      <p:sp>
        <p:nvSpPr>
          <p:cNvPr id="134" name="テキスト ボックス 133">
            <a:extLst>
              <a:ext uri="{FF2B5EF4-FFF2-40B4-BE49-F238E27FC236}">
                <a16:creationId xmlns:a16="http://schemas.microsoft.com/office/drawing/2014/main" id="{B7325C4C-8885-3869-7325-61E89854C045}"/>
              </a:ext>
            </a:extLst>
          </p:cNvPr>
          <p:cNvSpPr txBox="1"/>
          <p:nvPr/>
        </p:nvSpPr>
        <p:spPr>
          <a:xfrm>
            <a:off x="3714709" y="5223023"/>
            <a:ext cx="458691"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0°</a:t>
            </a:r>
            <a:endParaRPr kumimoji="1" lang="ja-JP" altLang="en-US" sz="1200" dirty="0">
              <a:latin typeface="ＭＳ 明朝" panose="02020609040205080304" pitchFamily="17" charset="-128"/>
              <a:ea typeface="ＭＳ 明朝" panose="02020609040205080304" pitchFamily="17" charset="-128"/>
            </a:endParaRPr>
          </a:p>
        </p:txBody>
      </p:sp>
      <p:sp>
        <p:nvSpPr>
          <p:cNvPr id="135" name="テキスト ボックス 134">
            <a:extLst>
              <a:ext uri="{FF2B5EF4-FFF2-40B4-BE49-F238E27FC236}">
                <a16:creationId xmlns:a16="http://schemas.microsoft.com/office/drawing/2014/main" id="{09CAB163-03BC-9E28-0F75-2DA9B7A2994E}"/>
              </a:ext>
            </a:extLst>
          </p:cNvPr>
          <p:cNvSpPr txBox="1"/>
          <p:nvPr/>
        </p:nvSpPr>
        <p:spPr>
          <a:xfrm>
            <a:off x="3630357" y="4926036"/>
            <a:ext cx="605049"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+30°</a:t>
            </a:r>
            <a:endParaRPr kumimoji="1" lang="ja-JP" altLang="en-US" sz="1200" dirty="0">
              <a:latin typeface="ＭＳ 明朝" panose="02020609040205080304" pitchFamily="17" charset="-128"/>
              <a:ea typeface="ＭＳ 明朝" panose="02020609040205080304" pitchFamily="17" charset="-128"/>
            </a:endParaRPr>
          </a:p>
        </p:txBody>
      </p:sp>
      <p:sp>
        <p:nvSpPr>
          <p:cNvPr id="136" name="テキスト ボックス 135">
            <a:extLst>
              <a:ext uri="{FF2B5EF4-FFF2-40B4-BE49-F238E27FC236}">
                <a16:creationId xmlns:a16="http://schemas.microsoft.com/office/drawing/2014/main" id="{C7B7BADE-911C-988B-995A-20773DAD982A}"/>
              </a:ext>
            </a:extLst>
          </p:cNvPr>
          <p:cNvSpPr txBox="1"/>
          <p:nvPr/>
        </p:nvSpPr>
        <p:spPr>
          <a:xfrm>
            <a:off x="3621194" y="4560965"/>
            <a:ext cx="605049"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+60°</a:t>
            </a:r>
            <a:endParaRPr kumimoji="1" lang="ja-JP" altLang="en-US" sz="1200" dirty="0">
              <a:latin typeface="ＭＳ 明朝" panose="02020609040205080304" pitchFamily="17" charset="-128"/>
              <a:ea typeface="ＭＳ 明朝" panose="02020609040205080304" pitchFamily="17" charset="-128"/>
            </a:endParaRPr>
          </a:p>
        </p:txBody>
      </p:sp>
      <p:sp>
        <p:nvSpPr>
          <p:cNvPr id="137" name="テキスト ボックス 136">
            <a:extLst>
              <a:ext uri="{FF2B5EF4-FFF2-40B4-BE49-F238E27FC236}">
                <a16:creationId xmlns:a16="http://schemas.microsoft.com/office/drawing/2014/main" id="{F6A105A2-3EC6-3111-A455-3ADBF51F92FC}"/>
              </a:ext>
            </a:extLst>
          </p:cNvPr>
          <p:cNvSpPr txBox="1"/>
          <p:nvPr/>
        </p:nvSpPr>
        <p:spPr>
          <a:xfrm>
            <a:off x="3621194" y="4217133"/>
            <a:ext cx="605049"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+90°</a:t>
            </a:r>
            <a:endParaRPr kumimoji="1" lang="ja-JP" altLang="en-US" sz="1200" dirty="0">
              <a:latin typeface="ＭＳ 明朝" panose="02020609040205080304" pitchFamily="17" charset="-128"/>
              <a:ea typeface="ＭＳ 明朝" panose="02020609040205080304" pitchFamily="17" charset="-128"/>
            </a:endParaRPr>
          </a:p>
        </p:txBody>
      </p:sp>
      <p:sp>
        <p:nvSpPr>
          <p:cNvPr id="138" name="テキスト ボックス 137">
            <a:extLst>
              <a:ext uri="{FF2B5EF4-FFF2-40B4-BE49-F238E27FC236}">
                <a16:creationId xmlns:a16="http://schemas.microsoft.com/office/drawing/2014/main" id="{1489ACA5-4336-DF8A-BB3F-0393B294B664}"/>
              </a:ext>
            </a:extLst>
          </p:cNvPr>
          <p:cNvSpPr txBox="1"/>
          <p:nvPr/>
        </p:nvSpPr>
        <p:spPr>
          <a:xfrm>
            <a:off x="3567979" y="5629301"/>
            <a:ext cx="685034"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‐30°</a:t>
            </a:r>
            <a:endParaRPr kumimoji="1" lang="ja-JP" altLang="en-US" sz="1200" dirty="0">
              <a:latin typeface="ＭＳ 明朝" panose="02020609040205080304" pitchFamily="17" charset="-128"/>
              <a:ea typeface="ＭＳ 明朝" panose="02020609040205080304" pitchFamily="17" charset="-128"/>
            </a:endParaRPr>
          </a:p>
        </p:txBody>
      </p:sp>
      <p:sp>
        <p:nvSpPr>
          <p:cNvPr id="139" name="テキスト ボックス 138">
            <a:extLst>
              <a:ext uri="{FF2B5EF4-FFF2-40B4-BE49-F238E27FC236}">
                <a16:creationId xmlns:a16="http://schemas.microsoft.com/office/drawing/2014/main" id="{282C6FD4-4A2D-9AC2-6815-BDB716072F80}"/>
              </a:ext>
            </a:extLst>
          </p:cNvPr>
          <p:cNvSpPr txBox="1"/>
          <p:nvPr/>
        </p:nvSpPr>
        <p:spPr>
          <a:xfrm>
            <a:off x="3550389" y="6023294"/>
            <a:ext cx="711396" cy="276999"/>
          </a:xfrm>
          <a:prstGeom prst="rect">
            <a:avLst/>
          </a:prstGeom>
          <a:noFill/>
        </p:spPr>
        <p:txBody>
          <a:bodyPr wrap="square" rtlCol="0">
            <a:spAutoFit/>
          </a:bodyPr>
          <a:lstStyle/>
          <a:p>
            <a:r>
              <a:rPr lang="ja-JP" altLang="en-US" sz="1200" dirty="0">
                <a:latin typeface="ＭＳ 明朝" panose="02020609040205080304" pitchFamily="17" charset="-128"/>
                <a:ea typeface="ＭＳ 明朝" panose="02020609040205080304" pitchFamily="17" charset="-128"/>
              </a:rPr>
              <a:t>－</a:t>
            </a:r>
            <a:r>
              <a:rPr lang="en-US" altLang="ja-JP" sz="1200" dirty="0">
                <a:latin typeface="ＭＳ 明朝" panose="02020609040205080304" pitchFamily="17" charset="-128"/>
                <a:ea typeface="ＭＳ 明朝" panose="02020609040205080304" pitchFamily="17" charset="-128"/>
              </a:rPr>
              <a:t>60°</a:t>
            </a:r>
            <a:endParaRPr kumimoji="1" lang="ja-JP" altLang="en-US" sz="1200" dirty="0">
              <a:latin typeface="ＭＳ 明朝" panose="02020609040205080304" pitchFamily="17" charset="-128"/>
              <a:ea typeface="ＭＳ 明朝" panose="02020609040205080304" pitchFamily="17" charset="-128"/>
            </a:endParaRPr>
          </a:p>
        </p:txBody>
      </p:sp>
      <p:sp>
        <p:nvSpPr>
          <p:cNvPr id="140" name="テキスト ボックス 139">
            <a:extLst>
              <a:ext uri="{FF2B5EF4-FFF2-40B4-BE49-F238E27FC236}">
                <a16:creationId xmlns:a16="http://schemas.microsoft.com/office/drawing/2014/main" id="{397546B2-8B83-822A-2389-1F6133DC37B8}"/>
              </a:ext>
            </a:extLst>
          </p:cNvPr>
          <p:cNvSpPr txBox="1"/>
          <p:nvPr/>
        </p:nvSpPr>
        <p:spPr>
          <a:xfrm>
            <a:off x="3534779" y="6341977"/>
            <a:ext cx="691258" cy="276999"/>
          </a:xfrm>
          <a:prstGeom prst="rect">
            <a:avLst/>
          </a:prstGeom>
          <a:noFill/>
        </p:spPr>
        <p:txBody>
          <a:bodyPr wrap="square" rtlCol="0">
            <a:spAutoFit/>
          </a:bodyPr>
          <a:lstStyle/>
          <a:p>
            <a:r>
              <a:rPr lang="en-US" altLang="ja-JP" sz="1200" dirty="0">
                <a:latin typeface="ＭＳ 明朝" panose="02020609040205080304" pitchFamily="17" charset="-128"/>
                <a:ea typeface="ＭＳ 明朝" panose="02020609040205080304" pitchFamily="17" charset="-128"/>
              </a:rPr>
              <a:t>‐90°</a:t>
            </a:r>
            <a:endParaRPr kumimoji="1" lang="ja-JP" altLang="en-US" sz="1200" dirty="0">
              <a:latin typeface="ＭＳ 明朝" panose="02020609040205080304" pitchFamily="17" charset="-128"/>
              <a:ea typeface="ＭＳ 明朝" panose="02020609040205080304" pitchFamily="17" charset="-128"/>
            </a:endParaRPr>
          </a:p>
        </p:txBody>
      </p:sp>
      <p:sp>
        <p:nvSpPr>
          <p:cNvPr id="141" name="テキスト ボックス 140">
            <a:extLst>
              <a:ext uri="{FF2B5EF4-FFF2-40B4-BE49-F238E27FC236}">
                <a16:creationId xmlns:a16="http://schemas.microsoft.com/office/drawing/2014/main" id="{899C57E3-DC62-ED83-472C-7AB9F7D745C5}"/>
              </a:ext>
            </a:extLst>
          </p:cNvPr>
          <p:cNvSpPr txBox="1"/>
          <p:nvPr/>
        </p:nvSpPr>
        <p:spPr>
          <a:xfrm>
            <a:off x="7278557" y="6505482"/>
            <a:ext cx="642403" cy="276999"/>
          </a:xfrm>
          <a:prstGeom prst="rect">
            <a:avLst/>
          </a:prstGeom>
          <a:noFill/>
        </p:spPr>
        <p:txBody>
          <a:bodyPr wrap="square" rtlCol="0">
            <a:spAutoFit/>
          </a:bodyPr>
          <a:lstStyle/>
          <a:p>
            <a:r>
              <a:rPr lang="ja-JP" altLang="en-US" sz="1200" dirty="0"/>
              <a:t>春分点</a:t>
            </a:r>
            <a:endParaRPr kumimoji="1" lang="ja-JP" altLang="en-US" sz="1200" dirty="0"/>
          </a:p>
        </p:txBody>
      </p:sp>
      <p:sp>
        <p:nvSpPr>
          <p:cNvPr id="142" name="テキスト ボックス 141">
            <a:extLst>
              <a:ext uri="{FF2B5EF4-FFF2-40B4-BE49-F238E27FC236}">
                <a16:creationId xmlns:a16="http://schemas.microsoft.com/office/drawing/2014/main" id="{D7639AC5-BBE3-8DB3-4EB8-BDF356E3CBFB}"/>
              </a:ext>
            </a:extLst>
          </p:cNvPr>
          <p:cNvSpPr txBox="1"/>
          <p:nvPr/>
        </p:nvSpPr>
        <p:spPr>
          <a:xfrm>
            <a:off x="4170391" y="6512603"/>
            <a:ext cx="642403" cy="276999"/>
          </a:xfrm>
          <a:prstGeom prst="rect">
            <a:avLst/>
          </a:prstGeom>
          <a:noFill/>
        </p:spPr>
        <p:txBody>
          <a:bodyPr wrap="square" rtlCol="0">
            <a:spAutoFit/>
          </a:bodyPr>
          <a:lstStyle/>
          <a:p>
            <a:r>
              <a:rPr lang="ja-JP" altLang="en-US" sz="1200" dirty="0"/>
              <a:t>春分点</a:t>
            </a:r>
            <a:endParaRPr kumimoji="1" lang="ja-JP" altLang="en-US" sz="1200" dirty="0"/>
          </a:p>
        </p:txBody>
      </p:sp>
      <p:sp>
        <p:nvSpPr>
          <p:cNvPr id="143" name="テキスト ボックス 142">
            <a:extLst>
              <a:ext uri="{FF2B5EF4-FFF2-40B4-BE49-F238E27FC236}">
                <a16:creationId xmlns:a16="http://schemas.microsoft.com/office/drawing/2014/main" id="{E396CF39-0179-8511-5DA6-F01B75BF5EC6}"/>
              </a:ext>
            </a:extLst>
          </p:cNvPr>
          <p:cNvSpPr txBox="1"/>
          <p:nvPr/>
        </p:nvSpPr>
        <p:spPr>
          <a:xfrm>
            <a:off x="5767072" y="6512603"/>
            <a:ext cx="642403" cy="276999"/>
          </a:xfrm>
          <a:prstGeom prst="rect">
            <a:avLst/>
          </a:prstGeom>
          <a:noFill/>
        </p:spPr>
        <p:txBody>
          <a:bodyPr wrap="square" rtlCol="0">
            <a:spAutoFit/>
          </a:bodyPr>
          <a:lstStyle/>
          <a:p>
            <a:r>
              <a:rPr lang="ja-JP" altLang="en-US" sz="1200" dirty="0"/>
              <a:t>秋分点</a:t>
            </a:r>
            <a:endParaRPr kumimoji="1" lang="ja-JP" altLang="en-US" sz="1200" dirty="0"/>
          </a:p>
        </p:txBody>
      </p:sp>
      <p:sp>
        <p:nvSpPr>
          <p:cNvPr id="145" name="楕円 144">
            <a:extLst>
              <a:ext uri="{FF2B5EF4-FFF2-40B4-BE49-F238E27FC236}">
                <a16:creationId xmlns:a16="http://schemas.microsoft.com/office/drawing/2014/main" id="{063C2DD1-5F6A-7BB9-2276-E9221BA98C49}"/>
              </a:ext>
            </a:extLst>
          </p:cNvPr>
          <p:cNvSpPr/>
          <p:nvPr/>
        </p:nvSpPr>
        <p:spPr>
          <a:xfrm>
            <a:off x="5570982" y="5423252"/>
            <a:ext cx="99525" cy="10885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楕円 146">
            <a:extLst>
              <a:ext uri="{FF2B5EF4-FFF2-40B4-BE49-F238E27FC236}">
                <a16:creationId xmlns:a16="http://schemas.microsoft.com/office/drawing/2014/main" id="{C5998926-D57B-E43B-223F-EE065A7DA7B8}"/>
              </a:ext>
            </a:extLst>
          </p:cNvPr>
          <p:cNvSpPr/>
          <p:nvPr/>
        </p:nvSpPr>
        <p:spPr>
          <a:xfrm>
            <a:off x="4933482" y="1501827"/>
            <a:ext cx="187606" cy="18626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楕円 147">
            <a:extLst>
              <a:ext uri="{FF2B5EF4-FFF2-40B4-BE49-F238E27FC236}">
                <a16:creationId xmlns:a16="http://schemas.microsoft.com/office/drawing/2014/main" id="{567A5727-9C35-CE3F-4C36-E4082A79F0AD}"/>
              </a:ext>
            </a:extLst>
          </p:cNvPr>
          <p:cNvSpPr/>
          <p:nvPr/>
        </p:nvSpPr>
        <p:spPr>
          <a:xfrm>
            <a:off x="6365199" y="5248983"/>
            <a:ext cx="99525" cy="10885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楕円 148">
            <a:extLst>
              <a:ext uri="{FF2B5EF4-FFF2-40B4-BE49-F238E27FC236}">
                <a16:creationId xmlns:a16="http://schemas.microsoft.com/office/drawing/2014/main" id="{A13E97F5-D1F4-9C0F-2DF4-74EBF65CC727}"/>
              </a:ext>
            </a:extLst>
          </p:cNvPr>
          <p:cNvSpPr/>
          <p:nvPr/>
        </p:nvSpPr>
        <p:spPr>
          <a:xfrm>
            <a:off x="4526265" y="2020934"/>
            <a:ext cx="187606" cy="18626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フリーフォーム: 図形 153">
            <a:extLst>
              <a:ext uri="{FF2B5EF4-FFF2-40B4-BE49-F238E27FC236}">
                <a16:creationId xmlns:a16="http://schemas.microsoft.com/office/drawing/2014/main" id="{AC9D75DD-EC31-630E-16B4-C64A4974B84A}"/>
              </a:ext>
            </a:extLst>
          </p:cNvPr>
          <p:cNvSpPr/>
          <p:nvPr/>
        </p:nvSpPr>
        <p:spPr>
          <a:xfrm>
            <a:off x="5098732" y="1657237"/>
            <a:ext cx="203200" cy="1308100"/>
          </a:xfrm>
          <a:custGeom>
            <a:avLst/>
            <a:gdLst>
              <a:gd name="connsiteX0" fmla="*/ 203200 w 203200"/>
              <a:gd name="connsiteY0" fmla="*/ 1308100 h 1308100"/>
              <a:gd name="connsiteX1" fmla="*/ 6350 w 203200"/>
              <a:gd name="connsiteY1" fmla="*/ 0 h 1308100"/>
              <a:gd name="connsiteX2" fmla="*/ 6350 w 203200"/>
              <a:gd name="connsiteY2" fmla="*/ 0 h 1308100"/>
              <a:gd name="connsiteX3" fmla="*/ 0 w 203200"/>
              <a:gd name="connsiteY3" fmla="*/ 158750 h 1308100"/>
              <a:gd name="connsiteX0" fmla="*/ 203200 w 203200"/>
              <a:gd name="connsiteY0" fmla="*/ 1308100 h 1308100"/>
              <a:gd name="connsiteX1" fmla="*/ 171450 w 203200"/>
              <a:gd name="connsiteY1" fmla="*/ 635000 h 1308100"/>
              <a:gd name="connsiteX2" fmla="*/ 6350 w 203200"/>
              <a:gd name="connsiteY2" fmla="*/ 0 h 1308100"/>
              <a:gd name="connsiteX3" fmla="*/ 6350 w 203200"/>
              <a:gd name="connsiteY3" fmla="*/ 0 h 1308100"/>
              <a:gd name="connsiteX4" fmla="*/ 0 w 203200"/>
              <a:gd name="connsiteY4" fmla="*/ 158750 h 1308100"/>
              <a:gd name="connsiteX0" fmla="*/ 203200 w 203200"/>
              <a:gd name="connsiteY0" fmla="*/ 1308100 h 1308100"/>
              <a:gd name="connsiteX1" fmla="*/ 171450 w 203200"/>
              <a:gd name="connsiteY1" fmla="*/ 635000 h 1308100"/>
              <a:gd name="connsiteX2" fmla="*/ 120968 w 203200"/>
              <a:gd name="connsiteY2" fmla="*/ 311263 h 1308100"/>
              <a:gd name="connsiteX3" fmla="*/ 6350 w 203200"/>
              <a:gd name="connsiteY3" fmla="*/ 0 h 1308100"/>
              <a:gd name="connsiteX4" fmla="*/ 6350 w 203200"/>
              <a:gd name="connsiteY4" fmla="*/ 0 h 1308100"/>
              <a:gd name="connsiteX5" fmla="*/ 0 w 203200"/>
              <a:gd name="connsiteY5" fmla="*/ 158750 h 130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00" h="1308100">
                <a:moveTo>
                  <a:pt x="203200" y="1308100"/>
                </a:moveTo>
                <a:cubicBezTo>
                  <a:pt x="169333" y="1083733"/>
                  <a:pt x="205317" y="859367"/>
                  <a:pt x="171450" y="635000"/>
                </a:cubicBezTo>
                <a:cubicBezTo>
                  <a:pt x="148273" y="529204"/>
                  <a:pt x="144145" y="417059"/>
                  <a:pt x="120968" y="311263"/>
                </a:cubicBezTo>
                <a:lnTo>
                  <a:pt x="6350" y="0"/>
                </a:lnTo>
                <a:lnTo>
                  <a:pt x="6350" y="0"/>
                </a:lnTo>
                <a:lnTo>
                  <a:pt x="0" y="158750"/>
                </a:lnTo>
              </a:path>
            </a:pathLst>
          </a:custGeom>
          <a:noFill/>
          <a:ln w="127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フリーフォーム: 図形 155">
            <a:extLst>
              <a:ext uri="{FF2B5EF4-FFF2-40B4-BE49-F238E27FC236}">
                <a16:creationId xmlns:a16="http://schemas.microsoft.com/office/drawing/2014/main" id="{A3D6E4BF-D2E0-A3FC-5487-C61B921BF3E7}"/>
              </a:ext>
            </a:extLst>
          </p:cNvPr>
          <p:cNvSpPr/>
          <p:nvPr/>
        </p:nvSpPr>
        <p:spPr>
          <a:xfrm>
            <a:off x="4546600" y="1993900"/>
            <a:ext cx="615950" cy="1714500"/>
          </a:xfrm>
          <a:custGeom>
            <a:avLst/>
            <a:gdLst>
              <a:gd name="connsiteX0" fmla="*/ 615950 w 615950"/>
              <a:gd name="connsiteY0" fmla="*/ 1714500 h 1714500"/>
              <a:gd name="connsiteX1" fmla="*/ 25400 w 615950"/>
              <a:gd name="connsiteY1" fmla="*/ 6350 h 1714500"/>
              <a:gd name="connsiteX2" fmla="*/ 25400 w 615950"/>
              <a:gd name="connsiteY2" fmla="*/ 6350 h 1714500"/>
              <a:gd name="connsiteX3" fmla="*/ 25400 w 615950"/>
              <a:gd name="connsiteY3" fmla="*/ 6350 h 1714500"/>
              <a:gd name="connsiteX4" fmla="*/ 0 w 615950"/>
              <a:gd name="connsiteY4" fmla="*/ 0 h 1714500"/>
              <a:gd name="connsiteX0" fmla="*/ 615950 w 615950"/>
              <a:gd name="connsiteY0" fmla="*/ 1714500 h 1714500"/>
              <a:gd name="connsiteX1" fmla="*/ 393700 w 615950"/>
              <a:gd name="connsiteY1" fmla="*/ 781050 h 1714500"/>
              <a:gd name="connsiteX2" fmla="*/ 25400 w 615950"/>
              <a:gd name="connsiteY2" fmla="*/ 6350 h 1714500"/>
              <a:gd name="connsiteX3" fmla="*/ 25400 w 615950"/>
              <a:gd name="connsiteY3" fmla="*/ 6350 h 1714500"/>
              <a:gd name="connsiteX4" fmla="*/ 25400 w 615950"/>
              <a:gd name="connsiteY4" fmla="*/ 6350 h 1714500"/>
              <a:gd name="connsiteX5" fmla="*/ 0 w 615950"/>
              <a:gd name="connsiteY5" fmla="*/ 0 h 1714500"/>
              <a:gd name="connsiteX0" fmla="*/ 615950 w 615950"/>
              <a:gd name="connsiteY0" fmla="*/ 1714500 h 1714500"/>
              <a:gd name="connsiteX1" fmla="*/ 552450 w 615950"/>
              <a:gd name="connsiteY1" fmla="*/ 1314450 h 1714500"/>
              <a:gd name="connsiteX2" fmla="*/ 393700 w 615950"/>
              <a:gd name="connsiteY2" fmla="*/ 781050 h 1714500"/>
              <a:gd name="connsiteX3" fmla="*/ 25400 w 615950"/>
              <a:gd name="connsiteY3" fmla="*/ 6350 h 1714500"/>
              <a:gd name="connsiteX4" fmla="*/ 25400 w 615950"/>
              <a:gd name="connsiteY4" fmla="*/ 6350 h 1714500"/>
              <a:gd name="connsiteX5" fmla="*/ 25400 w 615950"/>
              <a:gd name="connsiteY5" fmla="*/ 6350 h 1714500"/>
              <a:gd name="connsiteX6" fmla="*/ 0 w 615950"/>
              <a:gd name="connsiteY6" fmla="*/ 0 h 1714500"/>
              <a:gd name="connsiteX0" fmla="*/ 615950 w 615950"/>
              <a:gd name="connsiteY0" fmla="*/ 1714500 h 1714500"/>
              <a:gd name="connsiteX1" fmla="*/ 552450 w 615950"/>
              <a:gd name="connsiteY1" fmla="*/ 1314450 h 1714500"/>
              <a:gd name="connsiteX2" fmla="*/ 393700 w 615950"/>
              <a:gd name="connsiteY2" fmla="*/ 781050 h 1714500"/>
              <a:gd name="connsiteX3" fmla="*/ 215900 w 615950"/>
              <a:gd name="connsiteY3" fmla="*/ 355600 h 1714500"/>
              <a:gd name="connsiteX4" fmla="*/ 25400 w 615950"/>
              <a:gd name="connsiteY4" fmla="*/ 6350 h 1714500"/>
              <a:gd name="connsiteX5" fmla="*/ 25400 w 615950"/>
              <a:gd name="connsiteY5" fmla="*/ 6350 h 1714500"/>
              <a:gd name="connsiteX6" fmla="*/ 25400 w 615950"/>
              <a:gd name="connsiteY6" fmla="*/ 6350 h 1714500"/>
              <a:gd name="connsiteX7" fmla="*/ 0 w 615950"/>
              <a:gd name="connsiteY7"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5950" h="1714500">
                <a:moveTo>
                  <a:pt x="615950" y="1714500"/>
                </a:moveTo>
                <a:cubicBezTo>
                  <a:pt x="599017" y="1647825"/>
                  <a:pt x="589492" y="1470025"/>
                  <a:pt x="552450" y="1314450"/>
                </a:cubicBezTo>
                <a:cubicBezTo>
                  <a:pt x="515408" y="1158875"/>
                  <a:pt x="452967" y="939800"/>
                  <a:pt x="393700" y="781050"/>
                </a:cubicBezTo>
                <a:cubicBezTo>
                  <a:pt x="328083" y="641350"/>
                  <a:pt x="281517" y="495300"/>
                  <a:pt x="215900" y="355600"/>
                </a:cubicBezTo>
                <a:lnTo>
                  <a:pt x="25400" y="6350"/>
                </a:lnTo>
                <a:lnTo>
                  <a:pt x="25400" y="6350"/>
                </a:lnTo>
                <a:lnTo>
                  <a:pt x="25400" y="6350"/>
                </a:lnTo>
                <a:lnTo>
                  <a:pt x="0" y="0"/>
                </a:lnTo>
              </a:path>
            </a:pathLst>
          </a:custGeom>
          <a:noFill/>
          <a:ln w="127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矢印: 右 156">
            <a:extLst>
              <a:ext uri="{FF2B5EF4-FFF2-40B4-BE49-F238E27FC236}">
                <a16:creationId xmlns:a16="http://schemas.microsoft.com/office/drawing/2014/main" id="{5F48586E-EEEE-FA47-F79C-4F39FC959DB2}"/>
              </a:ext>
            </a:extLst>
          </p:cNvPr>
          <p:cNvSpPr/>
          <p:nvPr/>
        </p:nvSpPr>
        <p:spPr>
          <a:xfrm>
            <a:off x="5721607" y="5482915"/>
            <a:ext cx="638125" cy="55605"/>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矢印: 右 158">
            <a:extLst>
              <a:ext uri="{FF2B5EF4-FFF2-40B4-BE49-F238E27FC236}">
                <a16:creationId xmlns:a16="http://schemas.microsoft.com/office/drawing/2014/main" id="{F45519CC-FC09-8C51-47C5-2D0F910E758E}"/>
              </a:ext>
            </a:extLst>
          </p:cNvPr>
          <p:cNvSpPr/>
          <p:nvPr/>
        </p:nvSpPr>
        <p:spPr>
          <a:xfrm rot="16200000">
            <a:off x="6347454" y="5440735"/>
            <a:ext cx="144799" cy="45719"/>
          </a:xfrm>
          <a:prstGeom prst="rightArrow">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テキスト ボックス 159">
            <a:extLst>
              <a:ext uri="{FF2B5EF4-FFF2-40B4-BE49-F238E27FC236}">
                <a16:creationId xmlns:a16="http://schemas.microsoft.com/office/drawing/2014/main" id="{6D486BCD-9908-62D1-FE64-E6C4FA789862}"/>
              </a:ext>
            </a:extLst>
          </p:cNvPr>
          <p:cNvSpPr txBox="1"/>
          <p:nvPr/>
        </p:nvSpPr>
        <p:spPr>
          <a:xfrm>
            <a:off x="5168835" y="1594957"/>
            <a:ext cx="540006" cy="276999"/>
          </a:xfrm>
          <a:prstGeom prst="rect">
            <a:avLst/>
          </a:prstGeom>
          <a:noFill/>
        </p:spPr>
        <p:txBody>
          <a:bodyPr wrap="square" rtlCol="0">
            <a:spAutoFit/>
          </a:bodyPr>
          <a:lstStyle/>
          <a:p>
            <a:r>
              <a:rPr lang="ja-JP" altLang="en-US" sz="1200" dirty="0"/>
              <a:t>太陽</a:t>
            </a:r>
            <a:endParaRPr kumimoji="1" lang="ja-JP" altLang="en-US" sz="1200" dirty="0"/>
          </a:p>
        </p:txBody>
      </p:sp>
      <p:sp>
        <p:nvSpPr>
          <p:cNvPr id="161" name="テキスト ボックス 160">
            <a:extLst>
              <a:ext uri="{FF2B5EF4-FFF2-40B4-BE49-F238E27FC236}">
                <a16:creationId xmlns:a16="http://schemas.microsoft.com/office/drawing/2014/main" id="{BEF571AE-87BB-A4FD-8DE7-286DBAF38CB8}"/>
              </a:ext>
            </a:extLst>
          </p:cNvPr>
          <p:cNvSpPr txBox="1"/>
          <p:nvPr/>
        </p:nvSpPr>
        <p:spPr>
          <a:xfrm>
            <a:off x="5347684" y="5526053"/>
            <a:ext cx="540006" cy="276999"/>
          </a:xfrm>
          <a:prstGeom prst="rect">
            <a:avLst/>
          </a:prstGeom>
          <a:noFill/>
        </p:spPr>
        <p:txBody>
          <a:bodyPr wrap="square" rtlCol="0">
            <a:spAutoFit/>
          </a:bodyPr>
          <a:lstStyle/>
          <a:p>
            <a:r>
              <a:rPr lang="ja-JP" altLang="en-US" sz="1200" dirty="0"/>
              <a:t>太陽</a:t>
            </a:r>
            <a:endParaRPr kumimoji="1" lang="ja-JP" altLang="en-US" sz="1200" dirty="0"/>
          </a:p>
        </p:txBody>
      </p:sp>
      <p:sp>
        <p:nvSpPr>
          <p:cNvPr id="162" name="テキスト ボックス 161">
            <a:extLst>
              <a:ext uri="{FF2B5EF4-FFF2-40B4-BE49-F238E27FC236}">
                <a16:creationId xmlns:a16="http://schemas.microsoft.com/office/drawing/2014/main" id="{35E6870C-38F9-1743-7FB7-F1AF2FDE5739}"/>
              </a:ext>
            </a:extLst>
          </p:cNvPr>
          <p:cNvSpPr txBox="1"/>
          <p:nvPr/>
        </p:nvSpPr>
        <p:spPr>
          <a:xfrm>
            <a:off x="4681160" y="2107275"/>
            <a:ext cx="540006" cy="276999"/>
          </a:xfrm>
          <a:prstGeom prst="rect">
            <a:avLst/>
          </a:prstGeom>
          <a:noFill/>
        </p:spPr>
        <p:txBody>
          <a:bodyPr wrap="square" rtlCol="0">
            <a:spAutoFit/>
          </a:bodyPr>
          <a:lstStyle/>
          <a:p>
            <a:r>
              <a:rPr kumimoji="1" lang="ja-JP" altLang="en-US" sz="1200" dirty="0"/>
              <a:t>金星</a:t>
            </a:r>
          </a:p>
        </p:txBody>
      </p:sp>
      <p:sp>
        <p:nvSpPr>
          <p:cNvPr id="163" name="テキスト ボックス 162">
            <a:extLst>
              <a:ext uri="{FF2B5EF4-FFF2-40B4-BE49-F238E27FC236}">
                <a16:creationId xmlns:a16="http://schemas.microsoft.com/office/drawing/2014/main" id="{1A4E52C9-021E-5F41-D654-802E850FFE9F}"/>
              </a:ext>
            </a:extLst>
          </p:cNvPr>
          <p:cNvSpPr txBox="1"/>
          <p:nvPr/>
        </p:nvSpPr>
        <p:spPr>
          <a:xfrm>
            <a:off x="6214792" y="4879007"/>
            <a:ext cx="540006" cy="276999"/>
          </a:xfrm>
          <a:prstGeom prst="rect">
            <a:avLst/>
          </a:prstGeom>
          <a:noFill/>
        </p:spPr>
        <p:txBody>
          <a:bodyPr wrap="square" rtlCol="0">
            <a:spAutoFit/>
          </a:bodyPr>
          <a:lstStyle/>
          <a:p>
            <a:r>
              <a:rPr kumimoji="1" lang="ja-JP" altLang="en-US" sz="1200" dirty="0"/>
              <a:t>金星</a:t>
            </a:r>
          </a:p>
        </p:txBody>
      </p:sp>
      <p:sp>
        <p:nvSpPr>
          <p:cNvPr id="164" name="Text Box 5">
            <a:extLst>
              <a:ext uri="{FF2B5EF4-FFF2-40B4-BE49-F238E27FC236}">
                <a16:creationId xmlns:a16="http://schemas.microsoft.com/office/drawing/2014/main" id="{3371BF8F-B25F-FA64-9492-DBDD5CF30BC2}"/>
              </a:ext>
            </a:extLst>
          </p:cNvPr>
          <p:cNvSpPr txBox="1">
            <a:spLocks noChangeArrowheads="1"/>
          </p:cNvSpPr>
          <p:nvPr/>
        </p:nvSpPr>
        <p:spPr bwMode="auto">
          <a:xfrm>
            <a:off x="6453035" y="746959"/>
            <a:ext cx="2619015" cy="1785104"/>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ＭＳ 明朝" panose="02020609040205080304" pitchFamily="17" charset="-128"/>
                <a:ea typeface="ＭＳ 明朝" panose="02020609040205080304" pitchFamily="17" charset="-128"/>
              </a:rPr>
              <a:t>太陽、金星は天の北極を中心に回っている。望遠鏡を天の北極にセットし天の北極を中心とした座標で太陽から金星を入れる</a:t>
            </a:r>
            <a:r>
              <a:rPr lang="ja-JP" altLang="en-US" sz="2000" dirty="0">
                <a:latin typeface="ＭＳ 明朝" panose="02020609040205080304" pitchFamily="17" charset="-128"/>
                <a:ea typeface="ＭＳ 明朝" panose="02020609040205080304" pitchFamily="17" charset="-128"/>
              </a:rPr>
              <a:t>。</a:t>
            </a:r>
            <a:endParaRPr lang="en-US" altLang="ja-JP" sz="2000" dirty="0">
              <a:latin typeface="ＭＳ 明朝" panose="02020609040205080304" pitchFamily="17" charset="-128"/>
              <a:ea typeface="ＭＳ 明朝" panose="02020609040205080304" pitchFamily="17" charset="-128"/>
            </a:endParaRPr>
          </a:p>
        </p:txBody>
      </p:sp>
      <p:sp>
        <p:nvSpPr>
          <p:cNvPr id="4" name="テキスト ボックス 2">
            <a:extLst>
              <a:ext uri="{FF2B5EF4-FFF2-40B4-BE49-F238E27FC236}">
                <a16:creationId xmlns:a16="http://schemas.microsoft.com/office/drawing/2014/main" id="{675A4D2E-8571-F1F0-6191-2427E3553120}"/>
              </a:ext>
            </a:extLst>
          </p:cNvPr>
          <p:cNvSpPr txBox="1">
            <a:spLocks noChangeArrowheads="1"/>
          </p:cNvSpPr>
          <p:nvPr/>
        </p:nvSpPr>
        <p:spPr bwMode="auto">
          <a:xfrm>
            <a:off x="5298241" y="3849818"/>
            <a:ext cx="568441"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赤経</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テキスト ボックス 2">
            <a:extLst>
              <a:ext uri="{FF2B5EF4-FFF2-40B4-BE49-F238E27FC236}">
                <a16:creationId xmlns:a16="http://schemas.microsoft.com/office/drawing/2014/main" id="{F6E0D34C-B3DC-7FB3-AF7E-87B3E6C63787}"/>
              </a:ext>
            </a:extLst>
          </p:cNvPr>
          <p:cNvSpPr txBox="1">
            <a:spLocks noChangeArrowheads="1"/>
          </p:cNvSpPr>
          <p:nvPr/>
        </p:nvSpPr>
        <p:spPr bwMode="auto">
          <a:xfrm>
            <a:off x="3097811" y="5114432"/>
            <a:ext cx="568441"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赤緯</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43129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望遠鏡で金星をみつける方法</a:t>
            </a:r>
          </a:p>
        </p:txBody>
      </p:sp>
      <p:pic>
        <p:nvPicPr>
          <p:cNvPr id="4" name="図 3">
            <a:extLst>
              <a:ext uri="{FF2B5EF4-FFF2-40B4-BE49-F238E27FC236}">
                <a16:creationId xmlns:a16="http://schemas.microsoft.com/office/drawing/2014/main" id="{4213148D-887C-D5AC-0288-D6D53424E0F2}"/>
              </a:ext>
            </a:extLst>
          </p:cNvPr>
          <p:cNvPicPr>
            <a:picLocks noChangeAspect="1"/>
          </p:cNvPicPr>
          <p:nvPr/>
        </p:nvPicPr>
        <p:blipFill>
          <a:blip r:embed="rId3"/>
          <a:stretch>
            <a:fillRect/>
          </a:stretch>
        </p:blipFill>
        <p:spPr>
          <a:xfrm>
            <a:off x="161951" y="797449"/>
            <a:ext cx="8154474" cy="4711812"/>
          </a:xfrm>
          <a:prstGeom prst="rect">
            <a:avLst/>
          </a:prstGeom>
        </p:spPr>
      </p:pic>
      <p:cxnSp>
        <p:nvCxnSpPr>
          <p:cNvPr id="9" name="直線矢印コネクタ 8">
            <a:extLst>
              <a:ext uri="{FF2B5EF4-FFF2-40B4-BE49-F238E27FC236}">
                <a16:creationId xmlns:a16="http://schemas.microsoft.com/office/drawing/2014/main" id="{89265436-07D7-AB36-505D-FF7C6A3B48F5}"/>
              </a:ext>
            </a:extLst>
          </p:cNvPr>
          <p:cNvCxnSpPr/>
          <p:nvPr/>
        </p:nvCxnSpPr>
        <p:spPr>
          <a:xfrm flipV="1">
            <a:off x="2861981" y="3319463"/>
            <a:ext cx="630007" cy="180488"/>
          </a:xfrm>
          <a:prstGeom prst="straightConnector1">
            <a:avLst/>
          </a:prstGeom>
          <a:ln w="1905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30A2029A-2B2A-CA20-C306-D8EA7E8A9D96}"/>
              </a:ext>
            </a:extLst>
          </p:cNvPr>
          <p:cNvCxnSpPr>
            <a:cxnSpLocks/>
          </p:cNvCxnSpPr>
          <p:nvPr/>
        </p:nvCxnSpPr>
        <p:spPr>
          <a:xfrm flipV="1">
            <a:off x="3497826" y="3248998"/>
            <a:ext cx="624169" cy="84845"/>
          </a:xfrm>
          <a:prstGeom prst="straightConnector1">
            <a:avLst/>
          </a:prstGeom>
          <a:ln w="1905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B4F9D8AC-2B1D-6E8E-6BA9-C64DFFD9777F}"/>
              </a:ext>
            </a:extLst>
          </p:cNvPr>
          <p:cNvCxnSpPr>
            <a:cxnSpLocks/>
          </p:cNvCxnSpPr>
          <p:nvPr/>
        </p:nvCxnSpPr>
        <p:spPr>
          <a:xfrm>
            <a:off x="4121995" y="3248998"/>
            <a:ext cx="630007" cy="0"/>
          </a:xfrm>
          <a:prstGeom prst="straightConnector1">
            <a:avLst/>
          </a:prstGeom>
          <a:ln w="1905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F7A97057-0D59-4C25-DF35-28C0862AC9D8}"/>
              </a:ext>
            </a:extLst>
          </p:cNvPr>
          <p:cNvCxnSpPr>
            <a:cxnSpLocks/>
          </p:cNvCxnSpPr>
          <p:nvPr/>
        </p:nvCxnSpPr>
        <p:spPr>
          <a:xfrm>
            <a:off x="4752002" y="3253146"/>
            <a:ext cx="360004" cy="66317"/>
          </a:xfrm>
          <a:prstGeom prst="straightConnector1">
            <a:avLst/>
          </a:prstGeom>
          <a:ln w="1905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4138E2D5-E1BD-754B-8CB9-B59735A13820}"/>
              </a:ext>
            </a:extLst>
          </p:cNvPr>
          <p:cNvCxnSpPr>
            <a:cxnSpLocks/>
          </p:cNvCxnSpPr>
          <p:nvPr/>
        </p:nvCxnSpPr>
        <p:spPr>
          <a:xfrm flipV="1">
            <a:off x="5112006" y="2971800"/>
            <a:ext cx="37844" cy="314504"/>
          </a:xfrm>
          <a:prstGeom prst="straightConnector1">
            <a:avLst/>
          </a:prstGeom>
          <a:ln w="19050">
            <a:solidFill>
              <a:srgbClr val="FFFF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9C70EAB8-EA9B-2A98-7B2B-EF15A2905BA7}"/>
              </a:ext>
            </a:extLst>
          </p:cNvPr>
          <p:cNvCxnSpPr>
            <a:cxnSpLocks/>
          </p:cNvCxnSpPr>
          <p:nvPr/>
        </p:nvCxnSpPr>
        <p:spPr>
          <a:xfrm flipV="1">
            <a:off x="5160128" y="2618991"/>
            <a:ext cx="0" cy="352809"/>
          </a:xfrm>
          <a:prstGeom prst="straightConnector1">
            <a:avLst/>
          </a:prstGeom>
          <a:ln w="19050">
            <a:solidFill>
              <a:srgbClr val="FFFF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
            <a:extLst>
              <a:ext uri="{FF2B5EF4-FFF2-40B4-BE49-F238E27FC236}">
                <a16:creationId xmlns:a16="http://schemas.microsoft.com/office/drawing/2014/main" id="{6D5C1576-156B-C99E-69DA-6C10FA2F94FB}"/>
              </a:ext>
            </a:extLst>
          </p:cNvPr>
          <p:cNvSpPr txBox="1">
            <a:spLocks noChangeArrowheads="1"/>
          </p:cNvSpPr>
          <p:nvPr/>
        </p:nvSpPr>
        <p:spPr bwMode="auto">
          <a:xfrm>
            <a:off x="359760" y="5626206"/>
            <a:ext cx="8352285" cy="6828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228600" indent="-228600" algn="just"/>
            <a:r>
              <a:rPr lang="en-US"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太陽を導入し、赤経方向の左（西）へ　</a:t>
            </a:r>
            <a:r>
              <a:rPr 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2</a:t>
            </a:r>
            <a:r>
              <a:rPr 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40</a:t>
            </a:r>
            <a:r>
              <a:rPr 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2</a:t>
            </a:r>
            <a:r>
              <a:rPr 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時間</a:t>
            </a:r>
            <a:r>
              <a:rPr 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40</a:t>
            </a:r>
            <a:r>
              <a:rPr 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分）ずらす。</a:t>
            </a:r>
          </a:p>
          <a:p>
            <a:pPr marL="228600" indent="-228600" algn="just"/>
            <a:r>
              <a:rPr lang="en-US" alt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(2)</a:t>
            </a:r>
            <a:r>
              <a:rPr 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赤緯方向へ、上（天頂側）へ　</a:t>
            </a:r>
            <a:r>
              <a:rPr 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7.2°</a:t>
            </a:r>
            <a:r>
              <a:rPr 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rPr>
              <a:t>　ずらす</a:t>
            </a:r>
            <a:r>
              <a:rPr 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t>。</a:t>
            </a:r>
          </a:p>
        </p:txBody>
      </p:sp>
      <p:sp>
        <p:nvSpPr>
          <p:cNvPr id="24" name="楕円 23">
            <a:extLst>
              <a:ext uri="{FF2B5EF4-FFF2-40B4-BE49-F238E27FC236}">
                <a16:creationId xmlns:a16="http://schemas.microsoft.com/office/drawing/2014/main" id="{7791A662-CDE5-4BE9-2B2F-0807EA6B29BD}"/>
              </a:ext>
            </a:extLst>
          </p:cNvPr>
          <p:cNvSpPr/>
          <p:nvPr/>
        </p:nvSpPr>
        <p:spPr>
          <a:xfrm>
            <a:off x="323044" y="5628857"/>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１</a:t>
            </a:r>
          </a:p>
        </p:txBody>
      </p:sp>
      <p:sp>
        <p:nvSpPr>
          <p:cNvPr id="25" name="楕円 24">
            <a:extLst>
              <a:ext uri="{FF2B5EF4-FFF2-40B4-BE49-F238E27FC236}">
                <a16:creationId xmlns:a16="http://schemas.microsoft.com/office/drawing/2014/main" id="{E5988663-68CF-EA50-0093-D820774E4B6C}"/>
              </a:ext>
            </a:extLst>
          </p:cNvPr>
          <p:cNvSpPr/>
          <p:nvPr/>
        </p:nvSpPr>
        <p:spPr>
          <a:xfrm>
            <a:off x="323043" y="6034213"/>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n w="0"/>
                <a:solidFill>
                  <a:schemeClr val="tx1"/>
                </a:solidFill>
                <a:effectLst>
                  <a:outerShdw blurRad="38100" dist="19050" dir="2700000" algn="tl" rotWithShape="0">
                    <a:schemeClr val="dk1">
                      <a:alpha val="40000"/>
                    </a:schemeClr>
                  </a:outerShdw>
                </a:effectLst>
              </a:rPr>
              <a:t>2</a:t>
            </a:r>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26" name="楕円 25">
            <a:extLst>
              <a:ext uri="{FF2B5EF4-FFF2-40B4-BE49-F238E27FC236}">
                <a16:creationId xmlns:a16="http://schemas.microsoft.com/office/drawing/2014/main" id="{1C76B333-175D-C847-934C-AE173B1E562C}"/>
              </a:ext>
            </a:extLst>
          </p:cNvPr>
          <p:cNvSpPr/>
          <p:nvPr/>
        </p:nvSpPr>
        <p:spPr>
          <a:xfrm>
            <a:off x="3761991" y="3296674"/>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１</a:t>
            </a:r>
          </a:p>
        </p:txBody>
      </p:sp>
      <p:sp>
        <p:nvSpPr>
          <p:cNvPr id="27" name="楕円 26">
            <a:extLst>
              <a:ext uri="{FF2B5EF4-FFF2-40B4-BE49-F238E27FC236}">
                <a16:creationId xmlns:a16="http://schemas.microsoft.com/office/drawing/2014/main" id="{42EBFD51-8297-15BB-3540-1E75E48427EC}"/>
              </a:ext>
            </a:extLst>
          </p:cNvPr>
          <p:cNvSpPr/>
          <p:nvPr/>
        </p:nvSpPr>
        <p:spPr>
          <a:xfrm>
            <a:off x="5172451" y="2857234"/>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n w="0"/>
                <a:solidFill>
                  <a:schemeClr val="tx1"/>
                </a:solidFill>
                <a:effectLst>
                  <a:outerShdw blurRad="38100" dist="19050" dir="2700000" algn="tl" rotWithShape="0">
                    <a:schemeClr val="dk1">
                      <a:alpha val="40000"/>
                    </a:schemeClr>
                  </a:outerShdw>
                </a:effectLst>
              </a:rPr>
              <a:t>2</a:t>
            </a:r>
            <a:endParaRPr kumimoji="1" lang="ja-JP" alt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0133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11F78016-C726-DE21-7974-60B7D0E49070}"/>
              </a:ext>
            </a:extLst>
          </p:cNvPr>
          <p:cNvCxnSpPr/>
          <p:nvPr/>
        </p:nvCxnSpPr>
        <p:spPr>
          <a:xfrm>
            <a:off x="2287579" y="2451844"/>
            <a:ext cx="751840" cy="1123950"/>
          </a:xfrm>
          <a:prstGeom prst="line">
            <a:avLst/>
          </a:prstGeom>
          <a:noFill/>
          <a:ln w="6350" cap="flat" cmpd="sng" algn="ctr">
            <a:solidFill>
              <a:sysClr val="windowText" lastClr="000000"/>
            </a:solidFill>
            <a:prstDash val="dashDot"/>
            <a:miter lim="800000"/>
          </a:ln>
          <a:effectLst/>
        </p:spPr>
      </p:cxnSp>
      <p:cxnSp>
        <p:nvCxnSpPr>
          <p:cNvPr id="3" name="直線コネクタ 2">
            <a:extLst>
              <a:ext uri="{FF2B5EF4-FFF2-40B4-BE49-F238E27FC236}">
                <a16:creationId xmlns:a16="http://schemas.microsoft.com/office/drawing/2014/main" id="{DC3A5F48-5EDE-7642-737A-9FDB3BD66318}"/>
              </a:ext>
            </a:extLst>
          </p:cNvPr>
          <p:cNvCxnSpPr/>
          <p:nvPr/>
        </p:nvCxnSpPr>
        <p:spPr>
          <a:xfrm flipH="1">
            <a:off x="457340" y="1522317"/>
            <a:ext cx="3713480" cy="2130425"/>
          </a:xfrm>
          <a:prstGeom prst="line">
            <a:avLst/>
          </a:prstGeom>
          <a:noFill/>
          <a:ln w="6350" cap="flat" cmpd="sng" algn="ctr">
            <a:solidFill>
              <a:sysClr val="windowText" lastClr="000000"/>
            </a:solidFill>
            <a:prstDash val="dashDot"/>
            <a:miter lim="800000"/>
          </a:ln>
          <a:effectLst/>
        </p:spPr>
      </p:cxnSp>
      <p:cxnSp>
        <p:nvCxnSpPr>
          <p:cNvPr id="4" name="直線コネクタ 3">
            <a:extLst>
              <a:ext uri="{FF2B5EF4-FFF2-40B4-BE49-F238E27FC236}">
                <a16:creationId xmlns:a16="http://schemas.microsoft.com/office/drawing/2014/main" id="{71F740E0-BEA9-60D6-5E3D-1E2E2ACF7C4F}"/>
              </a:ext>
            </a:extLst>
          </p:cNvPr>
          <p:cNvCxnSpPr/>
          <p:nvPr/>
        </p:nvCxnSpPr>
        <p:spPr>
          <a:xfrm>
            <a:off x="102004" y="4010025"/>
            <a:ext cx="538416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テキスト ボックス 2">
            <a:extLst>
              <a:ext uri="{FF2B5EF4-FFF2-40B4-BE49-F238E27FC236}">
                <a16:creationId xmlns:a16="http://schemas.microsoft.com/office/drawing/2014/main" id="{59F57B3B-246B-F490-A509-F09FFCAA1EE1}"/>
              </a:ext>
            </a:extLst>
          </p:cNvPr>
          <p:cNvSpPr txBox="1">
            <a:spLocks noChangeArrowheads="1"/>
          </p:cNvSpPr>
          <p:nvPr/>
        </p:nvSpPr>
        <p:spPr bwMode="auto">
          <a:xfrm>
            <a:off x="4057257" y="1410509"/>
            <a:ext cx="1603473"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太陽の通り道（黄道面）</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 name="円弧 6">
            <a:extLst>
              <a:ext uri="{FF2B5EF4-FFF2-40B4-BE49-F238E27FC236}">
                <a16:creationId xmlns:a16="http://schemas.microsoft.com/office/drawing/2014/main" id="{2F3A7B80-9BB4-7483-F959-4CA5925876BF}"/>
              </a:ext>
            </a:extLst>
          </p:cNvPr>
          <p:cNvSpPr/>
          <p:nvPr/>
        </p:nvSpPr>
        <p:spPr>
          <a:xfrm rot="17919826">
            <a:off x="2874343" y="3147744"/>
            <a:ext cx="347345" cy="355600"/>
          </a:xfrm>
          <a:prstGeom prst="arc">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8" name="直線矢印コネクタ 7">
            <a:extLst>
              <a:ext uri="{FF2B5EF4-FFF2-40B4-BE49-F238E27FC236}">
                <a16:creationId xmlns:a16="http://schemas.microsoft.com/office/drawing/2014/main" id="{3BC68E57-10C8-3594-6066-4A41C72EEAA7}"/>
              </a:ext>
            </a:extLst>
          </p:cNvPr>
          <p:cNvCxnSpPr/>
          <p:nvPr/>
        </p:nvCxnSpPr>
        <p:spPr>
          <a:xfrm flipH="1">
            <a:off x="2279890" y="1659755"/>
            <a:ext cx="1558290" cy="85661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楕円 8">
            <a:extLst>
              <a:ext uri="{FF2B5EF4-FFF2-40B4-BE49-F238E27FC236}">
                <a16:creationId xmlns:a16="http://schemas.microsoft.com/office/drawing/2014/main" id="{9E2099A5-1C63-CB40-9267-2824D31CDB85}"/>
              </a:ext>
            </a:extLst>
          </p:cNvPr>
          <p:cNvSpPr/>
          <p:nvPr/>
        </p:nvSpPr>
        <p:spPr>
          <a:xfrm>
            <a:off x="184598" y="946457"/>
            <a:ext cx="5399405" cy="5391785"/>
          </a:xfrm>
          <a:prstGeom prst="ellipse">
            <a:avLst/>
          </a:prstGeom>
          <a:noFill/>
          <a:ln w="9525">
            <a:prstDash val="sysDot"/>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10" name="グループ化 9">
            <a:extLst>
              <a:ext uri="{FF2B5EF4-FFF2-40B4-BE49-F238E27FC236}">
                <a16:creationId xmlns:a16="http://schemas.microsoft.com/office/drawing/2014/main" id="{51571BAB-C61E-C7D6-0221-18CC496038BC}"/>
              </a:ext>
            </a:extLst>
          </p:cNvPr>
          <p:cNvGrpSpPr/>
          <p:nvPr/>
        </p:nvGrpSpPr>
        <p:grpSpPr>
          <a:xfrm>
            <a:off x="2507610" y="2454368"/>
            <a:ext cx="130175" cy="209550"/>
            <a:chOff x="0" y="0"/>
            <a:chExt cx="130755" cy="209934"/>
          </a:xfrm>
        </p:grpSpPr>
        <p:cxnSp>
          <p:nvCxnSpPr>
            <p:cNvPr id="11" name="直線コネクタ 10">
              <a:extLst>
                <a:ext uri="{FF2B5EF4-FFF2-40B4-BE49-F238E27FC236}">
                  <a16:creationId xmlns:a16="http://schemas.microsoft.com/office/drawing/2014/main" id="{8FC93F38-6AA5-4260-56A8-B125C6095EDC}"/>
                </a:ext>
              </a:extLst>
            </p:cNvPr>
            <p:cNvCxnSpPr/>
            <p:nvPr/>
          </p:nvCxnSpPr>
          <p:spPr>
            <a:xfrm flipV="1">
              <a:off x="0" y="135172"/>
              <a:ext cx="125604" cy="74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AA479DA5-1C4D-A7BF-3C1F-7E7970D876F5}"/>
                </a:ext>
              </a:extLst>
            </p:cNvPr>
            <p:cNvCxnSpPr/>
            <p:nvPr/>
          </p:nvCxnSpPr>
          <p:spPr>
            <a:xfrm flipH="1" flipV="1">
              <a:off x="55659" y="0"/>
              <a:ext cx="75096" cy="131970"/>
            </a:xfrm>
            <a:prstGeom prst="line">
              <a:avLst/>
            </a:prstGeom>
            <a:noFill/>
            <a:ln w="6350" cap="flat" cmpd="sng" algn="ctr">
              <a:solidFill>
                <a:sysClr val="windowText" lastClr="000000"/>
              </a:solidFill>
              <a:prstDash val="solid"/>
              <a:miter lim="800000"/>
            </a:ln>
            <a:effectLst/>
          </p:spPr>
        </p:cxnSp>
      </p:grpSp>
      <p:sp>
        <p:nvSpPr>
          <p:cNvPr id="13" name="Text Box 32">
            <a:extLst>
              <a:ext uri="{FF2B5EF4-FFF2-40B4-BE49-F238E27FC236}">
                <a16:creationId xmlns:a16="http://schemas.microsoft.com/office/drawing/2014/main" id="{1115B1EE-208D-522A-06E5-2354109036A1}"/>
              </a:ext>
            </a:extLst>
          </p:cNvPr>
          <p:cNvSpPr txBox="1">
            <a:spLocks noChangeArrowheads="1"/>
          </p:cNvSpPr>
          <p:nvPr/>
        </p:nvSpPr>
        <p:spPr bwMode="auto">
          <a:xfrm>
            <a:off x="1726681" y="2304815"/>
            <a:ext cx="56991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太陽</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4" name="Text Box 37">
            <a:extLst>
              <a:ext uri="{FF2B5EF4-FFF2-40B4-BE49-F238E27FC236}">
                <a16:creationId xmlns:a16="http://schemas.microsoft.com/office/drawing/2014/main" id="{65E62B41-3094-82E0-A35C-1713F940A236}"/>
              </a:ext>
            </a:extLst>
          </p:cNvPr>
          <p:cNvSpPr txBox="1">
            <a:spLocks noChangeArrowheads="1"/>
          </p:cNvSpPr>
          <p:nvPr/>
        </p:nvSpPr>
        <p:spPr bwMode="auto">
          <a:xfrm>
            <a:off x="3319758" y="1432063"/>
            <a:ext cx="569912"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金星</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Text Box 41">
            <a:extLst>
              <a:ext uri="{FF2B5EF4-FFF2-40B4-BE49-F238E27FC236}">
                <a16:creationId xmlns:a16="http://schemas.microsoft.com/office/drawing/2014/main" id="{A0D10823-38EF-C044-749A-5A3F458221C5}"/>
              </a:ext>
            </a:extLst>
          </p:cNvPr>
          <p:cNvSpPr txBox="1">
            <a:spLocks noChangeArrowheads="1"/>
          </p:cNvSpPr>
          <p:nvPr/>
        </p:nvSpPr>
        <p:spPr bwMode="auto">
          <a:xfrm>
            <a:off x="3138416" y="3731388"/>
            <a:ext cx="3778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南</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6" name="Text Box 25">
            <a:extLst>
              <a:ext uri="{FF2B5EF4-FFF2-40B4-BE49-F238E27FC236}">
                <a16:creationId xmlns:a16="http://schemas.microsoft.com/office/drawing/2014/main" id="{7F0F82E9-E56D-185B-F054-B0D588F25ABE}"/>
              </a:ext>
            </a:extLst>
          </p:cNvPr>
          <p:cNvSpPr txBox="1">
            <a:spLocks noChangeArrowheads="1"/>
          </p:cNvSpPr>
          <p:nvPr/>
        </p:nvSpPr>
        <p:spPr bwMode="auto">
          <a:xfrm rot="10800000" flipH="1" flipV="1">
            <a:off x="5574234" y="3789045"/>
            <a:ext cx="697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西</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7" name="Text Box 24">
            <a:extLst>
              <a:ext uri="{FF2B5EF4-FFF2-40B4-BE49-F238E27FC236}">
                <a16:creationId xmlns:a16="http://schemas.microsoft.com/office/drawing/2014/main" id="{E0EF7DD4-B447-F31B-D2FF-244080AE0500}"/>
              </a:ext>
            </a:extLst>
          </p:cNvPr>
          <p:cNvSpPr txBox="1">
            <a:spLocks noChangeArrowheads="1"/>
          </p:cNvSpPr>
          <p:nvPr/>
        </p:nvSpPr>
        <p:spPr bwMode="auto">
          <a:xfrm>
            <a:off x="-91951" y="3769820"/>
            <a:ext cx="3778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東</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 name="楕円 17">
            <a:extLst>
              <a:ext uri="{FF2B5EF4-FFF2-40B4-BE49-F238E27FC236}">
                <a16:creationId xmlns:a16="http://schemas.microsoft.com/office/drawing/2014/main" id="{1C90AD80-7BB7-AFD2-D5AD-73C652D99AAB}"/>
              </a:ext>
            </a:extLst>
          </p:cNvPr>
          <p:cNvSpPr/>
          <p:nvPr/>
        </p:nvSpPr>
        <p:spPr>
          <a:xfrm>
            <a:off x="3060429" y="3572126"/>
            <a:ext cx="107950" cy="10795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楕円 18">
            <a:extLst>
              <a:ext uri="{FF2B5EF4-FFF2-40B4-BE49-F238E27FC236}">
                <a16:creationId xmlns:a16="http://schemas.microsoft.com/office/drawing/2014/main" id="{75BEF32F-4EB4-E2DF-D2C0-FC88F157C999}"/>
              </a:ext>
            </a:extLst>
          </p:cNvPr>
          <p:cNvSpPr/>
          <p:nvPr/>
        </p:nvSpPr>
        <p:spPr>
          <a:xfrm>
            <a:off x="2273801" y="2480552"/>
            <a:ext cx="114300" cy="114300"/>
          </a:xfrm>
          <a:prstGeom prst="ellipse">
            <a:avLst/>
          </a:prstGeom>
          <a:solidFill>
            <a:srgbClr val="FFC000"/>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 name="楕円 19">
            <a:extLst>
              <a:ext uri="{FF2B5EF4-FFF2-40B4-BE49-F238E27FC236}">
                <a16:creationId xmlns:a16="http://schemas.microsoft.com/office/drawing/2014/main" id="{E909C1DC-D33B-65A2-8016-EB464A801CA8}"/>
              </a:ext>
            </a:extLst>
          </p:cNvPr>
          <p:cNvSpPr/>
          <p:nvPr/>
        </p:nvSpPr>
        <p:spPr>
          <a:xfrm>
            <a:off x="3799212" y="1615665"/>
            <a:ext cx="114300" cy="114300"/>
          </a:xfrm>
          <a:prstGeom prst="ellipse">
            <a:avLst/>
          </a:prstGeom>
          <a:solidFill>
            <a:srgbClr val="4472C4">
              <a:lumMod val="40000"/>
              <a:lumOff val="60000"/>
            </a:srgb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吹き出し: 角を丸めた四角形 11">
            <a:extLst>
              <a:ext uri="{FF2B5EF4-FFF2-40B4-BE49-F238E27FC236}">
                <a16:creationId xmlns:a16="http://schemas.microsoft.com/office/drawing/2014/main" id="{69355E10-352D-8414-1B8F-8C03DEEEAFF3}"/>
              </a:ext>
            </a:extLst>
          </p:cNvPr>
          <p:cNvSpPr>
            <a:spLocks noChangeArrowheads="1"/>
          </p:cNvSpPr>
          <p:nvPr/>
        </p:nvSpPr>
        <p:spPr bwMode="auto">
          <a:xfrm>
            <a:off x="1388557" y="4269362"/>
            <a:ext cx="1466850" cy="344488"/>
          </a:xfrm>
          <a:prstGeom prst="wedgeRoundRectCallout">
            <a:avLst>
              <a:gd name="adj1" fmla="val 60907"/>
              <a:gd name="adj2" fmla="val 57444"/>
              <a:gd name="adj3" fmla="val 16667"/>
            </a:avLst>
          </a:prstGeom>
          <a:noFill/>
          <a:ln w="9525">
            <a:solidFill>
              <a:srgbClr val="09101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B0F0"/>
                </a:solidFill>
                <a:effectLst/>
                <a:latin typeface="游明朝" panose="02020400000000000000" pitchFamily="18" charset="-128"/>
                <a:ea typeface="游明朝" panose="02020400000000000000" pitchFamily="18" charset="-128"/>
                <a:cs typeface="Times New Roman" panose="02020603050405020304" pitchFamily="18" charset="0"/>
              </a:rPr>
              <a:t>太陽と金星の離角</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2" name="四角形: 1 つの角を丸める 21">
            <a:extLst>
              <a:ext uri="{FF2B5EF4-FFF2-40B4-BE49-F238E27FC236}">
                <a16:creationId xmlns:a16="http://schemas.microsoft.com/office/drawing/2014/main" id="{A904F46B-C88E-089E-8EDA-42F826C8548C}"/>
              </a:ext>
            </a:extLst>
          </p:cNvPr>
          <p:cNvSpPr/>
          <p:nvPr/>
        </p:nvSpPr>
        <p:spPr>
          <a:xfrm rot="19836897">
            <a:off x="1670066" y="4620391"/>
            <a:ext cx="2972435" cy="69850"/>
          </a:xfrm>
          <a:prstGeom prst="round1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23" name="直線コネクタ 22">
            <a:extLst>
              <a:ext uri="{FF2B5EF4-FFF2-40B4-BE49-F238E27FC236}">
                <a16:creationId xmlns:a16="http://schemas.microsoft.com/office/drawing/2014/main" id="{716976C3-4571-7969-49D9-4D02CF2602AA}"/>
              </a:ext>
            </a:extLst>
          </p:cNvPr>
          <p:cNvCxnSpPr/>
          <p:nvPr/>
        </p:nvCxnSpPr>
        <p:spPr>
          <a:xfrm>
            <a:off x="3120219" y="772366"/>
            <a:ext cx="46990" cy="540004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4" name="楕円 23">
            <a:extLst>
              <a:ext uri="{FF2B5EF4-FFF2-40B4-BE49-F238E27FC236}">
                <a16:creationId xmlns:a16="http://schemas.microsoft.com/office/drawing/2014/main" id="{AE39F313-0ECB-3990-2F3A-AE0AEAF93118}"/>
              </a:ext>
            </a:extLst>
          </p:cNvPr>
          <p:cNvSpPr/>
          <p:nvPr/>
        </p:nvSpPr>
        <p:spPr>
          <a:xfrm>
            <a:off x="2380631" y="4875661"/>
            <a:ext cx="114300" cy="114300"/>
          </a:xfrm>
          <a:prstGeom prst="ellipse">
            <a:avLst/>
          </a:prstGeom>
          <a:solidFill>
            <a:srgbClr val="FFC000"/>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5" name="楕円 24">
            <a:extLst>
              <a:ext uri="{FF2B5EF4-FFF2-40B4-BE49-F238E27FC236}">
                <a16:creationId xmlns:a16="http://schemas.microsoft.com/office/drawing/2014/main" id="{22378671-8EAC-993B-F23E-34CD042E020E}"/>
              </a:ext>
            </a:extLst>
          </p:cNvPr>
          <p:cNvSpPr/>
          <p:nvPr/>
        </p:nvSpPr>
        <p:spPr>
          <a:xfrm>
            <a:off x="3902726" y="4070481"/>
            <a:ext cx="114300" cy="114300"/>
          </a:xfrm>
          <a:prstGeom prst="ellipse">
            <a:avLst/>
          </a:prstGeom>
          <a:solidFill>
            <a:srgbClr val="4472C4">
              <a:lumMod val="40000"/>
              <a:lumOff val="60000"/>
            </a:srgb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26" name="直線矢印コネクタ 25">
            <a:extLst>
              <a:ext uri="{FF2B5EF4-FFF2-40B4-BE49-F238E27FC236}">
                <a16:creationId xmlns:a16="http://schemas.microsoft.com/office/drawing/2014/main" id="{A884CF48-5C32-6A23-9173-CCDC58A0659B}"/>
              </a:ext>
            </a:extLst>
          </p:cNvPr>
          <p:cNvCxnSpPr/>
          <p:nvPr/>
        </p:nvCxnSpPr>
        <p:spPr>
          <a:xfrm flipV="1">
            <a:off x="2434606" y="4713101"/>
            <a:ext cx="796925" cy="472440"/>
          </a:xfrm>
          <a:prstGeom prst="straightConnector1">
            <a:avLst/>
          </a:prstGeom>
          <a:ln>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 Box 19">
            <a:extLst>
              <a:ext uri="{FF2B5EF4-FFF2-40B4-BE49-F238E27FC236}">
                <a16:creationId xmlns:a16="http://schemas.microsoft.com/office/drawing/2014/main" id="{74C69F34-3033-2ECC-906A-A206954717E1}"/>
              </a:ext>
            </a:extLst>
          </p:cNvPr>
          <p:cNvSpPr txBox="1">
            <a:spLocks noChangeArrowheads="1"/>
          </p:cNvSpPr>
          <p:nvPr/>
        </p:nvSpPr>
        <p:spPr bwMode="auto">
          <a:xfrm>
            <a:off x="4400989" y="4070057"/>
            <a:ext cx="1720160"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太陽の通り道（黄道面）</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grpSp>
        <p:nvGrpSpPr>
          <p:cNvPr id="28" name="グループ化 27">
            <a:extLst>
              <a:ext uri="{FF2B5EF4-FFF2-40B4-BE49-F238E27FC236}">
                <a16:creationId xmlns:a16="http://schemas.microsoft.com/office/drawing/2014/main" id="{8D3AC52E-792E-9941-8CAD-BFA9456512AB}"/>
              </a:ext>
            </a:extLst>
          </p:cNvPr>
          <p:cNvGrpSpPr/>
          <p:nvPr/>
        </p:nvGrpSpPr>
        <p:grpSpPr>
          <a:xfrm>
            <a:off x="3649361" y="4387346"/>
            <a:ext cx="130175" cy="209550"/>
            <a:chOff x="0" y="0"/>
            <a:chExt cx="130755" cy="209934"/>
          </a:xfrm>
        </p:grpSpPr>
        <p:cxnSp>
          <p:nvCxnSpPr>
            <p:cNvPr id="29" name="直線コネクタ 28">
              <a:extLst>
                <a:ext uri="{FF2B5EF4-FFF2-40B4-BE49-F238E27FC236}">
                  <a16:creationId xmlns:a16="http://schemas.microsoft.com/office/drawing/2014/main" id="{AFED3192-C92D-7B1B-0A6D-A73E3C7162F3}"/>
                </a:ext>
              </a:extLst>
            </p:cNvPr>
            <p:cNvCxnSpPr/>
            <p:nvPr/>
          </p:nvCxnSpPr>
          <p:spPr>
            <a:xfrm flipV="1">
              <a:off x="0" y="135172"/>
              <a:ext cx="125604" cy="74762"/>
            </a:xfrm>
            <a:prstGeom prst="line">
              <a:avLst/>
            </a:prstGeom>
            <a:noFill/>
            <a:ln w="6350" cap="flat" cmpd="sng" algn="ctr">
              <a:solidFill>
                <a:sysClr val="windowText" lastClr="000000"/>
              </a:solidFill>
              <a:prstDash val="solid"/>
              <a:miter lim="800000"/>
            </a:ln>
            <a:effectLst/>
          </p:spPr>
        </p:cxnSp>
        <p:cxnSp>
          <p:nvCxnSpPr>
            <p:cNvPr id="30" name="直線コネクタ 29">
              <a:extLst>
                <a:ext uri="{FF2B5EF4-FFF2-40B4-BE49-F238E27FC236}">
                  <a16:creationId xmlns:a16="http://schemas.microsoft.com/office/drawing/2014/main" id="{04A55EA4-2F06-F368-525D-C5F7747EA209}"/>
                </a:ext>
              </a:extLst>
            </p:cNvPr>
            <p:cNvCxnSpPr/>
            <p:nvPr/>
          </p:nvCxnSpPr>
          <p:spPr>
            <a:xfrm flipH="1" flipV="1">
              <a:off x="55659" y="0"/>
              <a:ext cx="75096" cy="131970"/>
            </a:xfrm>
            <a:prstGeom prst="line">
              <a:avLst/>
            </a:prstGeom>
            <a:noFill/>
            <a:ln w="6350" cap="flat" cmpd="sng" algn="ctr">
              <a:solidFill>
                <a:sysClr val="windowText" lastClr="000000"/>
              </a:solidFill>
              <a:prstDash val="solid"/>
              <a:miter lim="800000"/>
            </a:ln>
            <a:effectLst/>
          </p:spPr>
        </p:cxnSp>
      </p:grpSp>
      <p:cxnSp>
        <p:nvCxnSpPr>
          <p:cNvPr id="31" name="直線矢印コネクタ 30">
            <a:extLst>
              <a:ext uri="{FF2B5EF4-FFF2-40B4-BE49-F238E27FC236}">
                <a16:creationId xmlns:a16="http://schemas.microsoft.com/office/drawing/2014/main" id="{F5E4F94C-C350-4290-F916-C12C105D5A27}"/>
              </a:ext>
            </a:extLst>
          </p:cNvPr>
          <p:cNvCxnSpPr/>
          <p:nvPr/>
        </p:nvCxnSpPr>
        <p:spPr>
          <a:xfrm flipH="1">
            <a:off x="2362216" y="4142236"/>
            <a:ext cx="1558290" cy="856615"/>
          </a:xfrm>
          <a:prstGeom prst="straightConnector1">
            <a:avLst/>
          </a:prstGeom>
          <a:noFill/>
          <a:ln w="6350" cap="flat" cmpd="sng" algn="ctr">
            <a:solidFill>
              <a:srgbClr val="4472C4"/>
            </a:solidFill>
            <a:prstDash val="solid"/>
            <a:miter lim="800000"/>
            <a:headEnd type="triangle"/>
            <a:tailEnd type="triangle"/>
          </a:ln>
          <a:effectLst/>
        </p:spPr>
      </p:cxnSp>
      <p:sp>
        <p:nvSpPr>
          <p:cNvPr id="32" name="AutoShape 10">
            <a:extLst>
              <a:ext uri="{FF2B5EF4-FFF2-40B4-BE49-F238E27FC236}">
                <a16:creationId xmlns:a16="http://schemas.microsoft.com/office/drawing/2014/main" id="{18FE7815-023D-2180-A5C2-A220DFF2ACA7}"/>
              </a:ext>
            </a:extLst>
          </p:cNvPr>
          <p:cNvSpPr>
            <a:spLocks noChangeArrowheads="1"/>
          </p:cNvSpPr>
          <p:nvPr/>
        </p:nvSpPr>
        <p:spPr bwMode="auto">
          <a:xfrm>
            <a:off x="1256274" y="1800297"/>
            <a:ext cx="1466850" cy="342900"/>
          </a:xfrm>
          <a:prstGeom prst="wedgeRoundRectCallout">
            <a:avLst>
              <a:gd name="adj1" fmla="val 60907"/>
              <a:gd name="adj2" fmla="val 57444"/>
              <a:gd name="adj3" fmla="val 16667"/>
            </a:avLst>
          </a:prstGeom>
          <a:noFill/>
          <a:ln w="9525">
            <a:solidFill>
              <a:srgbClr val="172C5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B0F0"/>
                </a:solidFill>
                <a:effectLst/>
                <a:latin typeface="游明朝" panose="02020400000000000000" pitchFamily="18" charset="-128"/>
                <a:ea typeface="游明朝" panose="02020400000000000000" pitchFamily="18" charset="-128"/>
                <a:cs typeface="Times New Roman" panose="02020603050405020304" pitchFamily="18" charset="0"/>
              </a:rPr>
              <a:t>太陽と金星の離角</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cxnSp>
        <p:nvCxnSpPr>
          <p:cNvPr id="33" name="直線矢印コネクタ 32">
            <a:extLst>
              <a:ext uri="{FF2B5EF4-FFF2-40B4-BE49-F238E27FC236}">
                <a16:creationId xmlns:a16="http://schemas.microsoft.com/office/drawing/2014/main" id="{A35E5574-D65C-B2C6-6085-16E6BC4FEEBE}"/>
              </a:ext>
            </a:extLst>
          </p:cNvPr>
          <p:cNvCxnSpPr/>
          <p:nvPr/>
        </p:nvCxnSpPr>
        <p:spPr>
          <a:xfrm flipV="1">
            <a:off x="3211846" y="4233676"/>
            <a:ext cx="800735" cy="478155"/>
          </a:xfrm>
          <a:prstGeom prst="straightConnector1">
            <a:avLst/>
          </a:prstGeom>
          <a:noFill/>
          <a:ln w="6350" cap="flat" cmpd="sng" algn="ctr">
            <a:solidFill>
              <a:srgbClr val="92D050"/>
            </a:solidFill>
            <a:prstDash val="solid"/>
            <a:miter lim="800000"/>
            <a:headEnd type="triangle"/>
            <a:tailEnd type="triangle"/>
          </a:ln>
          <a:effectLst/>
        </p:spPr>
      </p:cxnSp>
      <p:cxnSp>
        <p:nvCxnSpPr>
          <p:cNvPr id="34" name="直線コネクタ 33">
            <a:extLst>
              <a:ext uri="{FF2B5EF4-FFF2-40B4-BE49-F238E27FC236}">
                <a16:creationId xmlns:a16="http://schemas.microsoft.com/office/drawing/2014/main" id="{B2AFE7E1-4E5E-CF24-09E3-04411CEC4745}"/>
              </a:ext>
            </a:extLst>
          </p:cNvPr>
          <p:cNvCxnSpPr/>
          <p:nvPr/>
        </p:nvCxnSpPr>
        <p:spPr>
          <a:xfrm>
            <a:off x="3557921" y="4520061"/>
            <a:ext cx="751840" cy="1123950"/>
          </a:xfrm>
          <a:prstGeom prst="line">
            <a:avLst/>
          </a:prstGeom>
          <a:noFill/>
          <a:ln w="6350" cap="flat" cmpd="sng" algn="ctr">
            <a:solidFill>
              <a:sysClr val="windowText" lastClr="000000"/>
            </a:solidFill>
            <a:prstDash val="dashDot"/>
            <a:miter lim="800000"/>
          </a:ln>
          <a:effectLst/>
        </p:spPr>
      </p:cxnSp>
      <p:sp>
        <p:nvSpPr>
          <p:cNvPr id="35" name="円弧 34">
            <a:extLst>
              <a:ext uri="{FF2B5EF4-FFF2-40B4-BE49-F238E27FC236}">
                <a16:creationId xmlns:a16="http://schemas.microsoft.com/office/drawing/2014/main" id="{4A6F5BFA-679F-FE50-00DB-BB3D72189B24}"/>
              </a:ext>
            </a:extLst>
          </p:cNvPr>
          <p:cNvSpPr/>
          <p:nvPr/>
        </p:nvSpPr>
        <p:spPr>
          <a:xfrm rot="6659392">
            <a:off x="3430603" y="4679129"/>
            <a:ext cx="347345" cy="355600"/>
          </a:xfrm>
          <a:prstGeom prst="arc">
            <a:avLst/>
          </a:prstGeom>
          <a:noFill/>
          <a:ln w="635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6" name="楕円 35">
            <a:extLst>
              <a:ext uri="{FF2B5EF4-FFF2-40B4-BE49-F238E27FC236}">
                <a16:creationId xmlns:a16="http://schemas.microsoft.com/office/drawing/2014/main" id="{5E6814A0-6EB7-C5EB-84DE-6F1E5C5F5413}"/>
              </a:ext>
            </a:extLst>
          </p:cNvPr>
          <p:cNvSpPr/>
          <p:nvPr/>
        </p:nvSpPr>
        <p:spPr>
          <a:xfrm>
            <a:off x="3448701" y="5595116"/>
            <a:ext cx="260350" cy="247015"/>
          </a:xfrm>
          <a:prstGeom prst="ellipse">
            <a:avLst/>
          </a:prstGeom>
          <a:solidFill>
            <a:srgbClr val="4472C4"/>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37" name="直線矢印コネクタ 36">
            <a:extLst>
              <a:ext uri="{FF2B5EF4-FFF2-40B4-BE49-F238E27FC236}">
                <a16:creationId xmlns:a16="http://schemas.microsoft.com/office/drawing/2014/main" id="{11F74525-7856-F977-9040-6A7290E1E46F}"/>
              </a:ext>
            </a:extLst>
          </p:cNvPr>
          <p:cNvCxnSpPr/>
          <p:nvPr/>
        </p:nvCxnSpPr>
        <p:spPr>
          <a:xfrm>
            <a:off x="3560461" y="4501011"/>
            <a:ext cx="0" cy="1257300"/>
          </a:xfrm>
          <a:prstGeom prst="straightConnector1">
            <a:avLst/>
          </a:prstGeom>
          <a:noFill/>
          <a:ln w="12700" cap="flat" cmpd="sng" algn="ctr">
            <a:solidFill>
              <a:srgbClr val="00B050"/>
            </a:solidFill>
            <a:prstDash val="solid"/>
            <a:miter lim="800000"/>
            <a:tailEnd type="triangle"/>
          </a:ln>
          <a:effectLst/>
        </p:spPr>
      </p:cxnSp>
      <p:sp>
        <p:nvSpPr>
          <p:cNvPr id="38" name="AutoShape 26">
            <a:extLst>
              <a:ext uri="{FF2B5EF4-FFF2-40B4-BE49-F238E27FC236}">
                <a16:creationId xmlns:a16="http://schemas.microsoft.com/office/drawing/2014/main" id="{9FA21E45-123C-C861-B581-3BEFEE87858E}"/>
              </a:ext>
            </a:extLst>
          </p:cNvPr>
          <p:cNvSpPr>
            <a:spLocks noChangeArrowheads="1"/>
          </p:cNvSpPr>
          <p:nvPr/>
        </p:nvSpPr>
        <p:spPr bwMode="auto">
          <a:xfrm>
            <a:off x="3978435" y="4398423"/>
            <a:ext cx="1008062" cy="576263"/>
          </a:xfrm>
          <a:prstGeom prst="wedgeRoundRectCallout">
            <a:avLst>
              <a:gd name="adj1" fmla="val -66676"/>
              <a:gd name="adj2" fmla="val 50069"/>
              <a:gd name="adj3" fmla="val 16667"/>
            </a:avLst>
          </a:prstGeom>
          <a:noFill/>
          <a:ln w="9525">
            <a:solidFill>
              <a:srgbClr val="172C5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B0F0"/>
                </a:solidFill>
                <a:effectLst/>
                <a:latin typeface="游明朝" panose="02020400000000000000" pitchFamily="18" charset="-128"/>
                <a:ea typeface="游明朝" panose="02020400000000000000" pitchFamily="18" charset="-128"/>
                <a:cs typeface="Times New Roman" panose="02020603050405020304" pitchFamily="18" charset="0"/>
              </a:rPr>
              <a:t>南側からの太陽の角度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9" name="AutoShape 4">
            <a:extLst>
              <a:ext uri="{FF2B5EF4-FFF2-40B4-BE49-F238E27FC236}">
                <a16:creationId xmlns:a16="http://schemas.microsoft.com/office/drawing/2014/main" id="{7AA96724-142A-1F77-9789-07C66EB3554E}"/>
              </a:ext>
            </a:extLst>
          </p:cNvPr>
          <p:cNvSpPr>
            <a:spLocks noChangeArrowheads="1"/>
          </p:cNvSpPr>
          <p:nvPr/>
        </p:nvSpPr>
        <p:spPr bwMode="auto">
          <a:xfrm>
            <a:off x="3316646" y="2613567"/>
            <a:ext cx="1008063" cy="576263"/>
          </a:xfrm>
          <a:prstGeom prst="wedgeRoundRectCallout">
            <a:avLst>
              <a:gd name="adj1" fmla="val -74060"/>
              <a:gd name="adj2" fmla="val 29782"/>
              <a:gd name="adj3" fmla="val 16667"/>
            </a:avLst>
          </a:prstGeom>
          <a:noFill/>
          <a:ln w="9525">
            <a:solidFill>
              <a:srgbClr val="172C5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B0F0"/>
                </a:solidFill>
                <a:effectLst/>
                <a:latin typeface="游明朝" panose="02020400000000000000" pitchFamily="18" charset="-128"/>
                <a:ea typeface="游明朝" panose="02020400000000000000" pitchFamily="18" charset="-128"/>
                <a:cs typeface="Times New Roman" panose="02020603050405020304" pitchFamily="18" charset="0"/>
              </a:rPr>
              <a:t>南側からの太陽の角度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0" name="正方形/長方形 21">
            <a:extLst>
              <a:ext uri="{FF2B5EF4-FFF2-40B4-BE49-F238E27FC236}">
                <a16:creationId xmlns:a16="http://schemas.microsoft.com/office/drawing/2014/main" id="{F4E3415B-8227-611F-782C-077B8E7CB190}"/>
              </a:ext>
            </a:extLst>
          </p:cNvPr>
          <p:cNvSpPr>
            <a:spLocks noChangeArrowheads="1"/>
          </p:cNvSpPr>
          <p:nvPr/>
        </p:nvSpPr>
        <p:spPr bwMode="auto">
          <a:xfrm>
            <a:off x="31672" y="842498"/>
            <a:ext cx="6054725" cy="2838450"/>
          </a:xfrm>
          <a:prstGeom prst="rect">
            <a:avLst/>
          </a:prstGeom>
          <a:noFill/>
          <a:ln w="12700">
            <a:solidFill>
              <a:srgbClr val="09101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
        <p:nvSpPr>
          <p:cNvPr id="41" name="正方形/長方形 40">
            <a:extLst>
              <a:ext uri="{FF2B5EF4-FFF2-40B4-BE49-F238E27FC236}">
                <a16:creationId xmlns:a16="http://schemas.microsoft.com/office/drawing/2014/main" id="{8FA4269E-C552-0DBD-AE6B-84A34571191A}"/>
              </a:ext>
            </a:extLst>
          </p:cNvPr>
          <p:cNvSpPr/>
          <p:nvPr/>
        </p:nvSpPr>
        <p:spPr>
          <a:xfrm>
            <a:off x="68169" y="3972611"/>
            <a:ext cx="6054725" cy="2839085"/>
          </a:xfrm>
          <a:prstGeom prst="rect">
            <a:avLst/>
          </a:prstGeom>
          <a:no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7" name="Rectangle 49">
            <a:extLst>
              <a:ext uri="{FF2B5EF4-FFF2-40B4-BE49-F238E27FC236}">
                <a16:creationId xmlns:a16="http://schemas.microsoft.com/office/drawing/2014/main" id="{DF503C38-650C-CAF7-4D5A-DF3EC4728533}"/>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8" name="Rectangle 51">
            <a:extLst>
              <a:ext uri="{FF2B5EF4-FFF2-40B4-BE49-F238E27FC236}">
                <a16:creationId xmlns:a16="http://schemas.microsoft.com/office/drawing/2014/main" id="{2EE8E473-3475-923C-C669-C16321251563}"/>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9" name="Rectangle 54">
            <a:extLst>
              <a:ext uri="{FF2B5EF4-FFF2-40B4-BE49-F238E27FC236}">
                <a16:creationId xmlns:a16="http://schemas.microsoft.com/office/drawing/2014/main" id="{56F7CCBB-8C5A-C0E5-A753-FAF152FE8E5F}"/>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0" name="Rectangle 57">
            <a:extLst>
              <a:ext uri="{FF2B5EF4-FFF2-40B4-BE49-F238E27FC236}">
                <a16:creationId xmlns:a16="http://schemas.microsoft.com/office/drawing/2014/main" id="{AFF32639-194A-32DD-DB1B-06BB448350FC}"/>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2" name="Rectangle 64">
            <a:extLst>
              <a:ext uri="{FF2B5EF4-FFF2-40B4-BE49-F238E27FC236}">
                <a16:creationId xmlns:a16="http://schemas.microsoft.com/office/drawing/2014/main" id="{D6B5EAF2-F18D-DF19-6FF9-491D21D0E12A}"/>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3" name="Rectangle 2">
            <a:extLst>
              <a:ext uri="{FF2B5EF4-FFF2-40B4-BE49-F238E27FC236}">
                <a16:creationId xmlns:a16="http://schemas.microsoft.com/office/drawing/2014/main" id="{3598CD84-C6CF-87AC-A8F2-A59C4011A1DA}"/>
              </a:ext>
            </a:extLst>
          </p:cNvPr>
          <p:cNvSpPr txBox="1">
            <a:spLocks noChangeArrowheads="1"/>
          </p:cNvSpPr>
          <p:nvPr/>
        </p:nvSpPr>
        <p:spPr bwMode="gray">
          <a:xfrm>
            <a:off x="24226" y="168930"/>
            <a:ext cx="868782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三角木（さんかくぎ）による金星の見つけ方</a:t>
            </a:r>
          </a:p>
        </p:txBody>
      </p:sp>
      <p:sp>
        <p:nvSpPr>
          <p:cNvPr id="54" name="Text Box 5">
            <a:extLst>
              <a:ext uri="{FF2B5EF4-FFF2-40B4-BE49-F238E27FC236}">
                <a16:creationId xmlns:a16="http://schemas.microsoft.com/office/drawing/2014/main" id="{58CE40CB-4F28-A88B-3ADB-EF60A5BDFDA6}"/>
              </a:ext>
            </a:extLst>
          </p:cNvPr>
          <p:cNvSpPr txBox="1">
            <a:spLocks noChangeArrowheads="1"/>
          </p:cNvSpPr>
          <p:nvPr/>
        </p:nvSpPr>
        <p:spPr bwMode="auto">
          <a:xfrm>
            <a:off x="6228311" y="4521966"/>
            <a:ext cx="2444239" cy="2031325"/>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ＭＳ 明朝" panose="02020609040205080304" pitchFamily="17" charset="-128"/>
                <a:ea typeface="ＭＳ 明朝" panose="02020609040205080304" pitchFamily="17" charset="-128"/>
              </a:rPr>
              <a:t>金星は太陽の通り道（黄道面）にある。太陽は</a:t>
            </a:r>
            <a:r>
              <a:rPr lang="en-US" altLang="ja-JP" sz="1800" dirty="0">
                <a:latin typeface="ＭＳ 明朝" panose="02020609040205080304" pitchFamily="17" charset="-128"/>
                <a:ea typeface="ＭＳ 明朝" panose="02020609040205080304" pitchFamily="17" charset="-128"/>
              </a:rPr>
              <a:t>12</a:t>
            </a:r>
            <a:r>
              <a:rPr lang="ja-JP" altLang="en-US" sz="1800" dirty="0">
                <a:latin typeface="ＭＳ 明朝" panose="02020609040205080304" pitchFamily="17" charset="-128"/>
                <a:ea typeface="ＭＳ 明朝" panose="02020609040205080304" pitchFamily="17" charset="-128"/>
              </a:rPr>
              <a:t>時前後に真南に来る。南側からの傾きにより黄道面にある金星を見つける。</a:t>
            </a:r>
            <a:endParaRPr lang="en-US" altLang="ja-JP" sz="1800" dirty="0">
              <a:latin typeface="ＭＳ 明朝" panose="02020609040205080304" pitchFamily="17" charset="-128"/>
              <a:ea typeface="ＭＳ 明朝" panose="02020609040205080304" pitchFamily="17" charset="-128"/>
            </a:endParaRPr>
          </a:p>
        </p:txBody>
      </p:sp>
      <p:sp>
        <p:nvSpPr>
          <p:cNvPr id="55" name="楕円 54">
            <a:extLst>
              <a:ext uri="{FF2B5EF4-FFF2-40B4-BE49-F238E27FC236}">
                <a16:creationId xmlns:a16="http://schemas.microsoft.com/office/drawing/2014/main" id="{C20662A1-3CB9-6ECC-25E4-CD0146266B6F}"/>
              </a:ext>
            </a:extLst>
          </p:cNvPr>
          <p:cNvSpPr/>
          <p:nvPr/>
        </p:nvSpPr>
        <p:spPr>
          <a:xfrm>
            <a:off x="7469373" y="2189616"/>
            <a:ext cx="90001" cy="904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BEBE86AC-0E60-B8A4-F2A9-481C54869366}"/>
              </a:ext>
            </a:extLst>
          </p:cNvPr>
          <p:cNvSpPr/>
          <p:nvPr/>
        </p:nvSpPr>
        <p:spPr>
          <a:xfrm>
            <a:off x="7634941" y="1407309"/>
            <a:ext cx="90001" cy="904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E09B5AC2-6084-97E3-C33A-2FDEFFDB2504}"/>
              </a:ext>
            </a:extLst>
          </p:cNvPr>
          <p:cNvSpPr/>
          <p:nvPr/>
        </p:nvSpPr>
        <p:spPr>
          <a:xfrm>
            <a:off x="6440829" y="1148073"/>
            <a:ext cx="2237089" cy="219044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 name="直線コネクタ 57">
            <a:extLst>
              <a:ext uri="{FF2B5EF4-FFF2-40B4-BE49-F238E27FC236}">
                <a16:creationId xmlns:a16="http://schemas.microsoft.com/office/drawing/2014/main" id="{BB938372-9AB7-876A-EC7D-3C9ACF74CB66}"/>
              </a:ext>
            </a:extLst>
          </p:cNvPr>
          <p:cNvCxnSpPr>
            <a:cxnSpLocks/>
          </p:cNvCxnSpPr>
          <p:nvPr/>
        </p:nvCxnSpPr>
        <p:spPr>
          <a:xfrm>
            <a:off x="7525847" y="3520631"/>
            <a:ext cx="0" cy="2362885"/>
          </a:xfrm>
          <a:prstGeom prst="line">
            <a:avLst/>
          </a:prstGeom>
          <a:ln>
            <a:solidFill>
              <a:schemeClr val="accent1">
                <a:shade val="95000"/>
                <a:satMod val="105000"/>
                <a:alpha val="99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9" name="楕円 58">
            <a:extLst>
              <a:ext uri="{FF2B5EF4-FFF2-40B4-BE49-F238E27FC236}">
                <a16:creationId xmlns:a16="http://schemas.microsoft.com/office/drawing/2014/main" id="{53D7D22B-A2CA-F7AD-32EE-8CDCB589DFF6}"/>
              </a:ext>
            </a:extLst>
          </p:cNvPr>
          <p:cNvSpPr/>
          <p:nvPr/>
        </p:nvSpPr>
        <p:spPr>
          <a:xfrm>
            <a:off x="6740917" y="1430803"/>
            <a:ext cx="1635748" cy="1547585"/>
          </a:xfrm>
          <a:prstGeom prst="ellipse">
            <a:avLst/>
          </a:prstGeom>
          <a:noFill/>
          <a:ln w="1905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6B7BCD72-F389-DC36-20BC-5064D1B3AB0F}"/>
              </a:ext>
            </a:extLst>
          </p:cNvPr>
          <p:cNvSpPr/>
          <p:nvPr/>
        </p:nvSpPr>
        <p:spPr>
          <a:xfrm>
            <a:off x="8486515" y="1680485"/>
            <a:ext cx="90001" cy="9048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BBA2AA3B-892C-774F-C52C-941FE19DC498}"/>
              </a:ext>
            </a:extLst>
          </p:cNvPr>
          <p:cNvSpPr txBox="1"/>
          <p:nvPr/>
        </p:nvSpPr>
        <p:spPr>
          <a:xfrm>
            <a:off x="7141310" y="2258088"/>
            <a:ext cx="540006" cy="276999"/>
          </a:xfrm>
          <a:prstGeom prst="rect">
            <a:avLst/>
          </a:prstGeom>
          <a:noFill/>
        </p:spPr>
        <p:txBody>
          <a:bodyPr wrap="square" rtlCol="0">
            <a:spAutoFit/>
          </a:bodyPr>
          <a:lstStyle/>
          <a:p>
            <a:r>
              <a:rPr lang="ja-JP" altLang="en-US" sz="1200" dirty="0"/>
              <a:t>太陽</a:t>
            </a:r>
            <a:endParaRPr kumimoji="1" lang="ja-JP" altLang="en-US" sz="1200" dirty="0"/>
          </a:p>
        </p:txBody>
      </p:sp>
      <p:sp>
        <p:nvSpPr>
          <p:cNvPr id="62" name="テキスト ボックス 61">
            <a:extLst>
              <a:ext uri="{FF2B5EF4-FFF2-40B4-BE49-F238E27FC236}">
                <a16:creationId xmlns:a16="http://schemas.microsoft.com/office/drawing/2014/main" id="{AE2F69C4-2110-6CD0-6D2F-D59A0171D3DD}"/>
              </a:ext>
            </a:extLst>
          </p:cNvPr>
          <p:cNvSpPr txBox="1"/>
          <p:nvPr/>
        </p:nvSpPr>
        <p:spPr>
          <a:xfrm>
            <a:off x="7199370" y="1586073"/>
            <a:ext cx="540006" cy="276999"/>
          </a:xfrm>
          <a:prstGeom prst="rect">
            <a:avLst/>
          </a:prstGeom>
          <a:noFill/>
        </p:spPr>
        <p:txBody>
          <a:bodyPr wrap="square" rtlCol="0">
            <a:spAutoFit/>
          </a:bodyPr>
          <a:lstStyle/>
          <a:p>
            <a:r>
              <a:rPr lang="ja-JP" altLang="en-US" sz="1200" dirty="0"/>
              <a:t>金星</a:t>
            </a:r>
            <a:endParaRPr kumimoji="1" lang="ja-JP" altLang="en-US" sz="1200" dirty="0"/>
          </a:p>
        </p:txBody>
      </p:sp>
      <p:sp>
        <p:nvSpPr>
          <p:cNvPr id="63" name="テキスト ボックス 62">
            <a:extLst>
              <a:ext uri="{FF2B5EF4-FFF2-40B4-BE49-F238E27FC236}">
                <a16:creationId xmlns:a16="http://schemas.microsoft.com/office/drawing/2014/main" id="{CFA9B2AA-616F-F41A-16F1-A586985EB739}"/>
              </a:ext>
            </a:extLst>
          </p:cNvPr>
          <p:cNvSpPr txBox="1"/>
          <p:nvPr/>
        </p:nvSpPr>
        <p:spPr>
          <a:xfrm>
            <a:off x="8259187" y="1229954"/>
            <a:ext cx="540006" cy="276999"/>
          </a:xfrm>
          <a:prstGeom prst="rect">
            <a:avLst/>
          </a:prstGeom>
          <a:noFill/>
        </p:spPr>
        <p:txBody>
          <a:bodyPr wrap="square" rtlCol="0">
            <a:spAutoFit/>
          </a:bodyPr>
          <a:lstStyle/>
          <a:p>
            <a:r>
              <a:rPr lang="ja-JP" altLang="en-US" sz="1200" dirty="0"/>
              <a:t>地球</a:t>
            </a:r>
            <a:endParaRPr kumimoji="1" lang="ja-JP" altLang="en-US" sz="1200" dirty="0"/>
          </a:p>
        </p:txBody>
      </p:sp>
      <p:sp>
        <p:nvSpPr>
          <p:cNvPr id="64" name="テキスト ボックス 2">
            <a:extLst>
              <a:ext uri="{FF2B5EF4-FFF2-40B4-BE49-F238E27FC236}">
                <a16:creationId xmlns:a16="http://schemas.microsoft.com/office/drawing/2014/main" id="{81A6FD44-7F7B-B12F-63AD-DDE6FC3B6D2F}"/>
              </a:ext>
            </a:extLst>
          </p:cNvPr>
          <p:cNvSpPr txBox="1">
            <a:spLocks noChangeArrowheads="1"/>
          </p:cNvSpPr>
          <p:nvPr/>
        </p:nvSpPr>
        <p:spPr bwMode="auto">
          <a:xfrm>
            <a:off x="6633310" y="723535"/>
            <a:ext cx="1762125" cy="4001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太陽の通り道（黄道面）</a:t>
            </a:r>
            <a:endPar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上から見た図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5" name="テキスト ボックス 2">
            <a:extLst>
              <a:ext uri="{FF2B5EF4-FFF2-40B4-BE49-F238E27FC236}">
                <a16:creationId xmlns:a16="http://schemas.microsoft.com/office/drawing/2014/main" id="{8EBEDA40-33E2-C724-9F81-A2648DF7143D}"/>
              </a:ext>
            </a:extLst>
          </p:cNvPr>
          <p:cNvSpPr txBox="1">
            <a:spLocks noChangeArrowheads="1"/>
          </p:cNvSpPr>
          <p:nvPr/>
        </p:nvSpPr>
        <p:spPr bwMode="auto">
          <a:xfrm>
            <a:off x="6705789" y="3875113"/>
            <a:ext cx="1762125" cy="4001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太陽の通り道（黄道面）</a:t>
            </a:r>
            <a:endPar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横から見た図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cxnSp>
        <p:nvCxnSpPr>
          <p:cNvPr id="67" name="直線コネクタ 66">
            <a:extLst>
              <a:ext uri="{FF2B5EF4-FFF2-40B4-BE49-F238E27FC236}">
                <a16:creationId xmlns:a16="http://schemas.microsoft.com/office/drawing/2014/main" id="{17483169-0D63-C5F1-BFB7-7F0BF2BD106A}"/>
              </a:ext>
            </a:extLst>
          </p:cNvPr>
          <p:cNvCxnSpPr>
            <a:cxnSpLocks/>
          </p:cNvCxnSpPr>
          <p:nvPr/>
        </p:nvCxnSpPr>
        <p:spPr>
          <a:xfrm>
            <a:off x="6440829" y="3789044"/>
            <a:ext cx="2271217" cy="0"/>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sp>
        <p:nvSpPr>
          <p:cNvPr id="69" name="楕円 68">
            <a:extLst>
              <a:ext uri="{FF2B5EF4-FFF2-40B4-BE49-F238E27FC236}">
                <a16:creationId xmlns:a16="http://schemas.microsoft.com/office/drawing/2014/main" id="{C9065E2E-1B0D-4D3C-5807-3DC35534BB5E}"/>
              </a:ext>
            </a:extLst>
          </p:cNvPr>
          <p:cNvSpPr/>
          <p:nvPr/>
        </p:nvSpPr>
        <p:spPr>
          <a:xfrm>
            <a:off x="7496850" y="3722784"/>
            <a:ext cx="90001" cy="904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0" name="図 69" descr="挿絵, 部屋, 食品 が含まれている画像&#10;&#10;自動的に生成された説明">
            <a:extLst>
              <a:ext uri="{FF2B5EF4-FFF2-40B4-BE49-F238E27FC236}">
                <a16:creationId xmlns:a16="http://schemas.microsoft.com/office/drawing/2014/main" id="{C8060366-0DEB-E6B4-92E3-31D469F835CF}"/>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4988" t="-1541" r="10136" b="66793"/>
          <a:stretch/>
        </p:blipFill>
        <p:spPr>
          <a:xfrm>
            <a:off x="1152579" y="3309815"/>
            <a:ext cx="250733" cy="264203"/>
          </a:xfrm>
          <a:prstGeom prst="rect">
            <a:avLst/>
          </a:prstGeom>
        </p:spPr>
      </p:pic>
      <p:pic>
        <p:nvPicPr>
          <p:cNvPr id="71" name="図 70" descr="挿絵, 部屋 が含まれている画像&#10;&#10;自動的に生成された説明">
            <a:extLst>
              <a:ext uri="{FF2B5EF4-FFF2-40B4-BE49-F238E27FC236}">
                <a16:creationId xmlns:a16="http://schemas.microsoft.com/office/drawing/2014/main" id="{6DDBCE4B-8677-4D82-E2B4-5A38521B604B}"/>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85539" b="65372"/>
          <a:stretch/>
        </p:blipFill>
        <p:spPr>
          <a:xfrm>
            <a:off x="2346572" y="3347062"/>
            <a:ext cx="201419" cy="264203"/>
          </a:xfrm>
          <a:prstGeom prst="rect">
            <a:avLst/>
          </a:prstGeom>
        </p:spPr>
      </p:pic>
      <p:pic>
        <p:nvPicPr>
          <p:cNvPr id="72" name="図 71" descr="挿絵, 部屋 が含まれている画像&#10;&#10;自動的に生成された説明">
            <a:extLst>
              <a:ext uri="{FF2B5EF4-FFF2-40B4-BE49-F238E27FC236}">
                <a16:creationId xmlns:a16="http://schemas.microsoft.com/office/drawing/2014/main" id="{3959A5CB-0C1B-23AE-51CE-074921EE1416}"/>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023" r="70207" b="61742"/>
          <a:stretch/>
        </p:blipFill>
        <p:spPr>
          <a:xfrm>
            <a:off x="4249725" y="3323439"/>
            <a:ext cx="219660" cy="291893"/>
          </a:xfrm>
          <a:prstGeom prst="rect">
            <a:avLst/>
          </a:prstGeom>
        </p:spPr>
      </p:pic>
      <p:pic>
        <p:nvPicPr>
          <p:cNvPr id="73" name="図 72" descr="挿絵, 部屋 が含まれている画像&#10;&#10;自動的に生成された説明">
            <a:extLst>
              <a:ext uri="{FF2B5EF4-FFF2-40B4-BE49-F238E27FC236}">
                <a16:creationId xmlns:a16="http://schemas.microsoft.com/office/drawing/2014/main" id="{E4CB19CB-C2A7-043E-9957-C2821E4C0807}"/>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9222" r="55990" b="65648"/>
          <a:stretch/>
        </p:blipFill>
        <p:spPr>
          <a:xfrm>
            <a:off x="1606783" y="3352914"/>
            <a:ext cx="205972" cy="262098"/>
          </a:xfrm>
          <a:prstGeom prst="rect">
            <a:avLst/>
          </a:prstGeom>
        </p:spPr>
      </p:pic>
      <p:cxnSp>
        <p:nvCxnSpPr>
          <p:cNvPr id="6" name="直線コネクタ 5">
            <a:extLst>
              <a:ext uri="{FF2B5EF4-FFF2-40B4-BE49-F238E27FC236}">
                <a16:creationId xmlns:a16="http://schemas.microsoft.com/office/drawing/2014/main" id="{F27559DA-E999-E2E8-EB20-FF072B2F1A7D}"/>
              </a:ext>
            </a:extLst>
          </p:cNvPr>
          <p:cNvCxnSpPr>
            <a:cxnSpLocks/>
            <a:endCxn id="60" idx="3"/>
          </p:cNvCxnSpPr>
          <p:nvPr/>
        </p:nvCxnSpPr>
        <p:spPr>
          <a:xfrm flipV="1">
            <a:off x="7527542" y="1757720"/>
            <a:ext cx="972153" cy="453770"/>
          </a:xfrm>
          <a:prstGeom prst="line">
            <a:avLst/>
          </a:prstGeom>
          <a:noFill/>
          <a:ln w="6350" cap="flat" cmpd="sng" algn="ctr">
            <a:solidFill>
              <a:sysClr val="windowText" lastClr="000000"/>
            </a:solidFill>
            <a:prstDash val="dashDot"/>
            <a:miter lim="800000"/>
          </a:ln>
          <a:effectLst/>
        </p:spPr>
      </p:cxnSp>
      <p:cxnSp>
        <p:nvCxnSpPr>
          <p:cNvPr id="43" name="直線コネクタ 42">
            <a:extLst>
              <a:ext uri="{FF2B5EF4-FFF2-40B4-BE49-F238E27FC236}">
                <a16:creationId xmlns:a16="http://schemas.microsoft.com/office/drawing/2014/main" id="{E0477D76-5C06-CD5B-2552-A494E6B99499}"/>
              </a:ext>
            </a:extLst>
          </p:cNvPr>
          <p:cNvCxnSpPr>
            <a:cxnSpLocks/>
            <a:stCxn id="60" idx="1"/>
          </p:cNvCxnSpPr>
          <p:nvPr/>
        </p:nvCxnSpPr>
        <p:spPr>
          <a:xfrm flipH="1" flipV="1">
            <a:off x="7644678" y="1468993"/>
            <a:ext cx="855017" cy="224744"/>
          </a:xfrm>
          <a:prstGeom prst="line">
            <a:avLst/>
          </a:prstGeom>
          <a:noFill/>
          <a:ln w="6350" cap="flat" cmpd="sng" algn="ctr">
            <a:solidFill>
              <a:sysClr val="windowText" lastClr="000000"/>
            </a:solidFill>
            <a:prstDash val="dashDot"/>
            <a:miter lim="800000"/>
          </a:ln>
          <a:effectLst/>
        </p:spPr>
      </p:cxnSp>
      <p:sp>
        <p:nvSpPr>
          <p:cNvPr id="45" name="吹き出し: 角を丸めた四角形 11">
            <a:extLst>
              <a:ext uri="{FF2B5EF4-FFF2-40B4-BE49-F238E27FC236}">
                <a16:creationId xmlns:a16="http://schemas.microsoft.com/office/drawing/2014/main" id="{4104940A-9428-EF67-955E-C67412AB0E41}"/>
              </a:ext>
            </a:extLst>
          </p:cNvPr>
          <p:cNvSpPr>
            <a:spLocks noChangeArrowheads="1"/>
          </p:cNvSpPr>
          <p:nvPr/>
        </p:nvSpPr>
        <p:spPr bwMode="auto">
          <a:xfrm>
            <a:off x="7569811" y="2422315"/>
            <a:ext cx="1466850" cy="344488"/>
          </a:xfrm>
          <a:prstGeom prst="wedgeRoundRectCallout">
            <a:avLst>
              <a:gd name="adj1" fmla="val -18054"/>
              <a:gd name="adj2" fmla="val -205781"/>
              <a:gd name="adj3" fmla="val 16667"/>
            </a:avLst>
          </a:prstGeom>
          <a:noFill/>
          <a:ln w="9525">
            <a:solidFill>
              <a:srgbClr val="09101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B0F0"/>
                </a:solidFill>
                <a:effectLst/>
                <a:latin typeface="游明朝" panose="02020400000000000000" pitchFamily="18" charset="-128"/>
                <a:ea typeface="游明朝" panose="02020400000000000000" pitchFamily="18" charset="-128"/>
                <a:cs typeface="Times New Roman" panose="02020603050405020304" pitchFamily="18" charset="0"/>
              </a:rPr>
              <a:t>太陽と金星の離角</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6" name="円弧 45">
            <a:extLst>
              <a:ext uri="{FF2B5EF4-FFF2-40B4-BE49-F238E27FC236}">
                <a16:creationId xmlns:a16="http://schemas.microsoft.com/office/drawing/2014/main" id="{EEDDDEE3-CDD4-725B-034F-A1BA418721A8}"/>
              </a:ext>
            </a:extLst>
          </p:cNvPr>
          <p:cNvSpPr/>
          <p:nvPr/>
        </p:nvSpPr>
        <p:spPr>
          <a:xfrm rot="12626026">
            <a:off x="8012343" y="1575896"/>
            <a:ext cx="347345" cy="355600"/>
          </a:xfrm>
          <a:prstGeom prst="arc">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2383407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三角木を使用した見つけ方</a:t>
            </a:r>
          </a:p>
        </p:txBody>
      </p:sp>
      <p:pic>
        <p:nvPicPr>
          <p:cNvPr id="4" name="図 3">
            <a:extLst>
              <a:ext uri="{FF2B5EF4-FFF2-40B4-BE49-F238E27FC236}">
                <a16:creationId xmlns:a16="http://schemas.microsoft.com/office/drawing/2014/main" id="{8C761BAF-5536-E190-063E-407C79534FFA}"/>
              </a:ext>
            </a:extLst>
          </p:cNvPr>
          <p:cNvPicPr>
            <a:picLocks noChangeAspect="1"/>
          </p:cNvPicPr>
          <p:nvPr/>
        </p:nvPicPr>
        <p:blipFill>
          <a:blip r:embed="rId3"/>
          <a:stretch>
            <a:fillRect/>
          </a:stretch>
        </p:blipFill>
        <p:spPr>
          <a:xfrm>
            <a:off x="288669" y="911845"/>
            <a:ext cx="8136065" cy="4745408"/>
          </a:xfrm>
          <a:prstGeom prst="rect">
            <a:avLst/>
          </a:prstGeom>
        </p:spPr>
      </p:pic>
      <p:cxnSp>
        <p:nvCxnSpPr>
          <p:cNvPr id="9" name="直線矢印コネクタ 8">
            <a:extLst>
              <a:ext uri="{FF2B5EF4-FFF2-40B4-BE49-F238E27FC236}">
                <a16:creationId xmlns:a16="http://schemas.microsoft.com/office/drawing/2014/main" id="{8D6C994E-A6BF-6B6E-F687-3A65BA661ADE}"/>
              </a:ext>
            </a:extLst>
          </p:cNvPr>
          <p:cNvCxnSpPr>
            <a:cxnSpLocks/>
          </p:cNvCxnSpPr>
          <p:nvPr/>
        </p:nvCxnSpPr>
        <p:spPr>
          <a:xfrm flipV="1">
            <a:off x="3041983" y="3295650"/>
            <a:ext cx="393367" cy="270950"/>
          </a:xfrm>
          <a:prstGeom prst="straightConnector1">
            <a:avLst/>
          </a:prstGeom>
          <a:ln w="1905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D9B83BD2-918A-E030-6B3B-7A677483645A}"/>
              </a:ext>
            </a:extLst>
          </p:cNvPr>
          <p:cNvCxnSpPr>
            <a:cxnSpLocks/>
          </p:cNvCxnSpPr>
          <p:nvPr/>
        </p:nvCxnSpPr>
        <p:spPr>
          <a:xfrm flipV="1">
            <a:off x="3435350" y="2978995"/>
            <a:ext cx="596644" cy="316655"/>
          </a:xfrm>
          <a:prstGeom prst="straightConnector1">
            <a:avLst/>
          </a:prstGeom>
          <a:ln w="1905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98AA2A72-9EF8-DDB1-32CF-2FE7078188FF}"/>
              </a:ext>
            </a:extLst>
          </p:cNvPr>
          <p:cNvCxnSpPr>
            <a:cxnSpLocks/>
          </p:cNvCxnSpPr>
          <p:nvPr/>
        </p:nvCxnSpPr>
        <p:spPr>
          <a:xfrm flipV="1">
            <a:off x="4034196" y="2768600"/>
            <a:ext cx="556854" cy="210830"/>
          </a:xfrm>
          <a:prstGeom prst="straightConnector1">
            <a:avLst/>
          </a:prstGeom>
          <a:ln w="1905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A1C4C271-13EB-DDD0-6AB9-62ECD5F1DE80}"/>
              </a:ext>
            </a:extLst>
          </p:cNvPr>
          <p:cNvCxnSpPr>
            <a:cxnSpLocks/>
          </p:cNvCxnSpPr>
          <p:nvPr/>
        </p:nvCxnSpPr>
        <p:spPr>
          <a:xfrm flipV="1">
            <a:off x="4558642" y="2635250"/>
            <a:ext cx="635658" cy="139456"/>
          </a:xfrm>
          <a:prstGeom prst="straightConnector1">
            <a:avLst/>
          </a:prstGeom>
          <a:ln w="1905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88725BD5-BD7F-1A90-D302-131E6C99FB02}"/>
              </a:ext>
            </a:extLst>
          </p:cNvPr>
          <p:cNvCxnSpPr>
            <a:cxnSpLocks/>
          </p:cNvCxnSpPr>
          <p:nvPr/>
        </p:nvCxnSpPr>
        <p:spPr>
          <a:xfrm>
            <a:off x="3008876" y="3604855"/>
            <a:ext cx="633435" cy="44188"/>
          </a:xfrm>
          <a:prstGeom prst="straightConnector1">
            <a:avLst/>
          </a:prstGeom>
          <a:ln w="1270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A873D4B5-F552-A477-A6CD-4B1FFC665198}"/>
              </a:ext>
            </a:extLst>
          </p:cNvPr>
          <p:cNvCxnSpPr>
            <a:cxnSpLocks/>
          </p:cNvCxnSpPr>
          <p:nvPr/>
        </p:nvCxnSpPr>
        <p:spPr>
          <a:xfrm>
            <a:off x="3642311" y="3666632"/>
            <a:ext cx="670312" cy="38255"/>
          </a:xfrm>
          <a:prstGeom prst="straightConnector1">
            <a:avLst/>
          </a:prstGeom>
          <a:ln w="1270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BB0A2D08-BDC1-0D64-9B89-48024B7D6B75}"/>
              </a:ext>
            </a:extLst>
          </p:cNvPr>
          <p:cNvCxnSpPr>
            <a:cxnSpLocks/>
          </p:cNvCxnSpPr>
          <p:nvPr/>
        </p:nvCxnSpPr>
        <p:spPr>
          <a:xfrm>
            <a:off x="4327182" y="3711390"/>
            <a:ext cx="607766" cy="24971"/>
          </a:xfrm>
          <a:prstGeom prst="straightConnector1">
            <a:avLst/>
          </a:prstGeom>
          <a:ln w="1270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D3F665A4-A4AF-E013-6BF4-B0EA4AF6B194}"/>
              </a:ext>
            </a:extLst>
          </p:cNvPr>
          <p:cNvCxnSpPr>
            <a:cxnSpLocks/>
          </p:cNvCxnSpPr>
          <p:nvPr/>
        </p:nvCxnSpPr>
        <p:spPr>
          <a:xfrm flipV="1">
            <a:off x="4963569" y="3704887"/>
            <a:ext cx="688443" cy="31474"/>
          </a:xfrm>
          <a:prstGeom prst="straightConnector1">
            <a:avLst/>
          </a:prstGeom>
          <a:ln w="1270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9" name="テキスト ボックス 2">
            <a:extLst>
              <a:ext uri="{FF2B5EF4-FFF2-40B4-BE49-F238E27FC236}">
                <a16:creationId xmlns:a16="http://schemas.microsoft.com/office/drawing/2014/main" id="{3DDF145B-3035-E1EA-6703-374C8899C956}"/>
              </a:ext>
            </a:extLst>
          </p:cNvPr>
          <p:cNvSpPr txBox="1">
            <a:spLocks noChangeArrowheads="1"/>
          </p:cNvSpPr>
          <p:nvPr/>
        </p:nvSpPr>
        <p:spPr bwMode="auto">
          <a:xfrm>
            <a:off x="161950" y="5506065"/>
            <a:ext cx="8136064" cy="127367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542925" lvl="0" indent="-542925" algn="just"/>
            <a:r>
              <a:rPr lang="ja-JP" altLang="en-US" sz="20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ja-JP" sz="2000" kern="100" dirty="0">
                <a:effectLst/>
                <a:latin typeface="游明朝" panose="02020400000000000000" pitchFamily="18" charset="-128"/>
                <a:ea typeface="ＭＳ 明朝" panose="02020609040205080304" pitchFamily="17" charset="-128"/>
                <a:cs typeface="Times New Roman" panose="02020603050405020304" pitchFamily="18" charset="0"/>
              </a:rPr>
              <a:t>太陽を導入し、水平方向を決める。</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542925" lvl="0" indent="-542925" algn="just"/>
            <a:r>
              <a:rPr lang="ja-JP" altLang="en-US" sz="20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ja-JP" sz="2000" kern="100" dirty="0">
                <a:effectLst/>
                <a:latin typeface="游明朝" panose="02020400000000000000" pitchFamily="18" charset="-128"/>
                <a:ea typeface="ＭＳ 明朝" panose="02020609040205080304" pitchFamily="17" charset="-128"/>
                <a:cs typeface="Times New Roman" panose="02020603050405020304" pitchFamily="18" charset="0"/>
              </a:rPr>
              <a:t>南側からのズレの角度（南中した場合の垂直方向のズレ）の分だけ回転させる。ズレの角度は、太陽の位置（地平線に対しての公転面の傾き）により変わる。</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0" name="楕円 39">
            <a:extLst>
              <a:ext uri="{FF2B5EF4-FFF2-40B4-BE49-F238E27FC236}">
                <a16:creationId xmlns:a16="http://schemas.microsoft.com/office/drawing/2014/main" id="{7C008412-F5AC-D574-FAA5-91D0E4DACAC8}"/>
              </a:ext>
            </a:extLst>
          </p:cNvPr>
          <p:cNvSpPr/>
          <p:nvPr/>
        </p:nvSpPr>
        <p:spPr>
          <a:xfrm>
            <a:off x="323042" y="5581053"/>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１</a:t>
            </a:r>
          </a:p>
        </p:txBody>
      </p:sp>
      <p:sp>
        <p:nvSpPr>
          <p:cNvPr id="41" name="楕円 40">
            <a:extLst>
              <a:ext uri="{FF2B5EF4-FFF2-40B4-BE49-F238E27FC236}">
                <a16:creationId xmlns:a16="http://schemas.microsoft.com/office/drawing/2014/main" id="{43ACCB92-CE74-5B8F-AB6A-3E2F28268B94}"/>
              </a:ext>
            </a:extLst>
          </p:cNvPr>
          <p:cNvSpPr/>
          <p:nvPr/>
        </p:nvSpPr>
        <p:spPr>
          <a:xfrm>
            <a:off x="323041" y="6034213"/>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n w="0"/>
                <a:solidFill>
                  <a:schemeClr val="tx1"/>
                </a:solidFill>
                <a:effectLst>
                  <a:outerShdw blurRad="38100" dist="19050" dir="2700000" algn="tl" rotWithShape="0">
                    <a:schemeClr val="dk1">
                      <a:alpha val="40000"/>
                    </a:schemeClr>
                  </a:outerShdw>
                </a:effectLst>
              </a:rPr>
              <a:t>2</a:t>
            </a:r>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42" name="円弧 41">
            <a:extLst>
              <a:ext uri="{FF2B5EF4-FFF2-40B4-BE49-F238E27FC236}">
                <a16:creationId xmlns:a16="http://schemas.microsoft.com/office/drawing/2014/main" id="{B9FAC11E-1296-1CF8-0201-B1022FD2D431}"/>
              </a:ext>
            </a:extLst>
          </p:cNvPr>
          <p:cNvSpPr/>
          <p:nvPr/>
        </p:nvSpPr>
        <p:spPr>
          <a:xfrm rot="2368021">
            <a:off x="4330073" y="2697553"/>
            <a:ext cx="1011607" cy="871617"/>
          </a:xfrm>
          <a:prstGeom prst="arc">
            <a:avLst/>
          </a:prstGeom>
          <a:ln w="15875">
            <a:solidFill>
              <a:srgbClr val="FFC000"/>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927C478B-6A02-1F7C-5C77-C8EED3CA6954}"/>
              </a:ext>
            </a:extLst>
          </p:cNvPr>
          <p:cNvSpPr/>
          <p:nvPr/>
        </p:nvSpPr>
        <p:spPr>
          <a:xfrm>
            <a:off x="4085181" y="3805483"/>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１</a:t>
            </a:r>
          </a:p>
        </p:txBody>
      </p:sp>
      <p:sp>
        <p:nvSpPr>
          <p:cNvPr id="46" name="楕円 45">
            <a:extLst>
              <a:ext uri="{FF2B5EF4-FFF2-40B4-BE49-F238E27FC236}">
                <a16:creationId xmlns:a16="http://schemas.microsoft.com/office/drawing/2014/main" id="{19BD847E-8380-7EF1-7B7E-51AE47C90BEA}"/>
              </a:ext>
            </a:extLst>
          </p:cNvPr>
          <p:cNvSpPr/>
          <p:nvPr/>
        </p:nvSpPr>
        <p:spPr>
          <a:xfrm>
            <a:off x="5345233" y="3212831"/>
            <a:ext cx="450005" cy="39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n w="0"/>
                <a:solidFill>
                  <a:schemeClr val="tx1"/>
                </a:solidFill>
                <a:effectLst>
                  <a:outerShdw blurRad="38100" dist="19050" dir="2700000" algn="tl" rotWithShape="0">
                    <a:schemeClr val="dk1">
                      <a:alpha val="40000"/>
                    </a:schemeClr>
                  </a:outerShdw>
                </a:effectLst>
              </a:rPr>
              <a:t>2</a:t>
            </a:r>
            <a:endParaRPr kumimoji="1" lang="ja-JP" alt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12758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金星とは</a:t>
            </a:r>
          </a:p>
        </p:txBody>
      </p:sp>
      <p:sp>
        <p:nvSpPr>
          <p:cNvPr id="2" name="Text Box 5">
            <a:extLst>
              <a:ext uri="{FF2B5EF4-FFF2-40B4-BE49-F238E27FC236}">
                <a16:creationId xmlns:a16="http://schemas.microsoft.com/office/drawing/2014/main" id="{9831F3E8-ADD7-54BD-12E9-D0B48A79CD4D}"/>
              </a:ext>
            </a:extLst>
          </p:cNvPr>
          <p:cNvSpPr txBox="1">
            <a:spLocks noChangeArrowheads="1"/>
          </p:cNvSpPr>
          <p:nvPr/>
        </p:nvSpPr>
        <p:spPr bwMode="auto">
          <a:xfrm>
            <a:off x="76201" y="3393332"/>
            <a:ext cx="5215808" cy="230832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dirty="0"/>
              <a:t>太陽からの平均距離</a:t>
            </a:r>
            <a:r>
              <a:rPr lang="ja-JP" altLang="en-US" sz="2000" dirty="0"/>
              <a:t>：１０８</a:t>
            </a:r>
            <a:r>
              <a:rPr lang="en-US" altLang="ja-JP" sz="2000" dirty="0"/>
              <a:t>,</a:t>
            </a:r>
            <a:r>
              <a:rPr lang="ja-JP" altLang="en-US" sz="2000" dirty="0"/>
              <a:t>２００</a:t>
            </a:r>
            <a:r>
              <a:rPr lang="en-US" altLang="ja-JP" sz="2000" dirty="0"/>
              <a:t>,</a:t>
            </a:r>
            <a:r>
              <a:rPr lang="ja-JP" altLang="en-US" sz="2000" dirty="0"/>
              <a:t>０００</a:t>
            </a:r>
            <a:r>
              <a:rPr lang="en-US" altLang="ja-JP" sz="2000" dirty="0"/>
              <a:t>km</a:t>
            </a:r>
          </a:p>
          <a:p>
            <a:r>
              <a:rPr lang="ja-JP" altLang="en-US" spc="40" dirty="0"/>
              <a:t>大きさ（赤道半径）   </a:t>
            </a:r>
            <a:r>
              <a:rPr lang="ja-JP" altLang="en-US" dirty="0"/>
              <a:t>：</a:t>
            </a:r>
            <a:r>
              <a:rPr lang="en-US" altLang="ja-JP" dirty="0"/>
              <a:t>6,052km</a:t>
            </a:r>
          </a:p>
          <a:p>
            <a:r>
              <a:rPr lang="ja-JP" altLang="en-US" dirty="0"/>
              <a:t>質量（地球に対して）：</a:t>
            </a:r>
            <a:r>
              <a:rPr lang="en-US" altLang="ja-JP" dirty="0"/>
              <a:t>0.815</a:t>
            </a:r>
            <a:r>
              <a:rPr lang="ja-JP" altLang="en-US" dirty="0"/>
              <a:t>倍</a:t>
            </a:r>
          </a:p>
          <a:p>
            <a:r>
              <a:rPr lang="ja-JP" altLang="en-US" spc="2400" dirty="0"/>
              <a:t>平均密度</a:t>
            </a:r>
            <a:r>
              <a:rPr lang="ja-JP" altLang="en-US" dirty="0"/>
              <a:t>：</a:t>
            </a:r>
            <a:r>
              <a:rPr lang="en-US" altLang="ja-JP" dirty="0"/>
              <a:t>5.24g/cm³</a:t>
            </a:r>
          </a:p>
          <a:p>
            <a:r>
              <a:rPr lang="ja-JP" altLang="en-US" spc="2400" dirty="0"/>
              <a:t>公転周期</a:t>
            </a:r>
            <a:r>
              <a:rPr lang="ja-JP" altLang="en-US" dirty="0"/>
              <a:t>：</a:t>
            </a:r>
            <a:r>
              <a:rPr lang="en-US" altLang="ja-JP" dirty="0"/>
              <a:t>224.7</a:t>
            </a:r>
            <a:r>
              <a:rPr lang="ja-JP" altLang="en-US" dirty="0"/>
              <a:t>日</a:t>
            </a:r>
          </a:p>
          <a:p>
            <a:r>
              <a:rPr lang="ja-JP" altLang="en-US" spc="2400" dirty="0"/>
              <a:t>自転周期</a:t>
            </a:r>
            <a:r>
              <a:rPr lang="ja-JP" altLang="en-US" dirty="0"/>
              <a:t>：</a:t>
            </a:r>
            <a:r>
              <a:rPr lang="en-US" altLang="ja-JP" dirty="0"/>
              <a:t>243.02</a:t>
            </a:r>
            <a:r>
              <a:rPr lang="ja-JP" altLang="en-US" dirty="0"/>
              <a:t>日</a:t>
            </a:r>
          </a:p>
        </p:txBody>
      </p:sp>
      <p:pic>
        <p:nvPicPr>
          <p:cNvPr id="8" name="図 7" descr="星と惑星のcg&#10;&#10;自動的に生成された説明">
            <a:extLst>
              <a:ext uri="{FF2B5EF4-FFF2-40B4-BE49-F238E27FC236}">
                <a16:creationId xmlns:a16="http://schemas.microsoft.com/office/drawing/2014/main" id="{3484A8FD-C45F-B800-2245-33D6464E97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818971"/>
            <a:ext cx="1905000" cy="1905000"/>
          </a:xfrm>
          <a:prstGeom prst="rect">
            <a:avLst/>
          </a:prstGeom>
        </p:spPr>
      </p:pic>
      <p:sp>
        <p:nvSpPr>
          <p:cNvPr id="10" name="テキスト ボックス 9">
            <a:extLst>
              <a:ext uri="{FF2B5EF4-FFF2-40B4-BE49-F238E27FC236}">
                <a16:creationId xmlns:a16="http://schemas.microsoft.com/office/drawing/2014/main" id="{922845DC-6318-11D3-EB68-8DE6C91376D7}"/>
              </a:ext>
            </a:extLst>
          </p:cNvPr>
          <p:cNvSpPr txBox="1"/>
          <p:nvPr/>
        </p:nvSpPr>
        <p:spPr>
          <a:xfrm>
            <a:off x="-7077" y="2754454"/>
            <a:ext cx="1988277" cy="553998"/>
          </a:xfrm>
          <a:prstGeom prst="rect">
            <a:avLst/>
          </a:prstGeom>
          <a:noFill/>
        </p:spPr>
        <p:txBody>
          <a:bodyPr wrap="square">
            <a:spAutoFit/>
          </a:bodyPr>
          <a:lstStyle/>
          <a:p>
            <a:r>
              <a:rPr lang="ja-JP" altLang="en-US" sz="1000" b="0" i="0" dirty="0">
                <a:solidFill>
                  <a:srgbClr val="000000"/>
                </a:solidFill>
                <a:effectLst/>
                <a:latin typeface="Meiryo" panose="020B0604030504040204" pitchFamily="50" charset="-128"/>
                <a:ea typeface="Meiryo" panose="020B0604030504040204" pitchFamily="50" charset="-128"/>
              </a:rPr>
              <a:t>画像：探査機「マゼラン」が明らかにした金星表面の様子 </a:t>
            </a:r>
            <a:r>
              <a:rPr lang="en-US" altLang="ja-JP" sz="1000" b="0" i="0" dirty="0">
                <a:solidFill>
                  <a:srgbClr val="000000"/>
                </a:solidFill>
                <a:effectLst/>
                <a:latin typeface="Meiryo" panose="020B0604030504040204" pitchFamily="50" charset="-128"/>
                <a:ea typeface="Meiryo" panose="020B0604030504040204" pitchFamily="50" charset="-128"/>
              </a:rPr>
              <a:t>© NASA/JPL</a:t>
            </a:r>
            <a:endParaRPr lang="ja-JP" altLang="en-US" sz="1000" dirty="0"/>
          </a:p>
        </p:txBody>
      </p:sp>
      <p:pic>
        <p:nvPicPr>
          <p:cNvPr id="12" name="図 11" descr="グラフ, ダイアグラム, 円グラフ&#10;&#10;自動的に生成された説明">
            <a:extLst>
              <a:ext uri="{FF2B5EF4-FFF2-40B4-BE49-F238E27FC236}">
                <a16:creationId xmlns:a16="http://schemas.microsoft.com/office/drawing/2014/main" id="{08386BC0-FF95-BCC3-A5B2-84C314EAC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2000" y="768452"/>
            <a:ext cx="2540000" cy="2540000"/>
          </a:xfrm>
          <a:prstGeom prst="rect">
            <a:avLst/>
          </a:prstGeom>
        </p:spPr>
      </p:pic>
      <p:pic>
        <p:nvPicPr>
          <p:cNvPr id="14" name="図 13" descr="ダイアグラム&#10;&#10;自動的に生成された説明">
            <a:extLst>
              <a:ext uri="{FF2B5EF4-FFF2-40B4-BE49-F238E27FC236}">
                <a16:creationId xmlns:a16="http://schemas.microsoft.com/office/drawing/2014/main" id="{7C04A536-BCC3-3B0E-2844-CEAA9B4985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6221" y="768452"/>
            <a:ext cx="2540000" cy="2540000"/>
          </a:xfrm>
          <a:prstGeom prst="rect">
            <a:avLst/>
          </a:prstGeom>
        </p:spPr>
      </p:pic>
      <p:sp>
        <p:nvSpPr>
          <p:cNvPr id="15" name="Text Box 5">
            <a:extLst>
              <a:ext uri="{FF2B5EF4-FFF2-40B4-BE49-F238E27FC236}">
                <a16:creationId xmlns:a16="http://schemas.microsoft.com/office/drawing/2014/main" id="{30DC020A-A3E0-1D26-2C33-83684EDF54AA}"/>
              </a:ext>
            </a:extLst>
          </p:cNvPr>
          <p:cNvSpPr txBox="1">
            <a:spLocks noChangeArrowheads="1"/>
          </p:cNvSpPr>
          <p:nvPr/>
        </p:nvSpPr>
        <p:spPr bwMode="auto">
          <a:xfrm>
            <a:off x="5472010" y="3429000"/>
            <a:ext cx="3390846" cy="156966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dirty="0"/>
              <a:t>大気：二酸化炭素など</a:t>
            </a:r>
            <a:endParaRPr lang="en-US" altLang="ja-JP" dirty="0"/>
          </a:p>
          <a:p>
            <a:r>
              <a:rPr lang="ja-JP" altLang="en-US" dirty="0"/>
              <a:t>大気圧：約</a:t>
            </a:r>
            <a:r>
              <a:rPr lang="en-US" altLang="ja-JP" dirty="0"/>
              <a:t>470</a:t>
            </a:r>
            <a:r>
              <a:rPr lang="ja-JP" altLang="en-US" dirty="0"/>
              <a:t>℃</a:t>
            </a:r>
            <a:endParaRPr lang="en-US" altLang="ja-JP" dirty="0"/>
          </a:p>
          <a:p>
            <a:r>
              <a:rPr lang="ja-JP" altLang="en-US" dirty="0"/>
              <a:t>上空は時速</a:t>
            </a:r>
            <a:r>
              <a:rPr lang="en-US" altLang="ja-JP" dirty="0"/>
              <a:t>400km</a:t>
            </a:r>
            <a:r>
              <a:rPr lang="ja-JP" altLang="en-US" dirty="0"/>
              <a:t>の爆風で硫酸の雨が降る</a:t>
            </a:r>
          </a:p>
        </p:txBody>
      </p:sp>
      <p:sp>
        <p:nvSpPr>
          <p:cNvPr id="3" name="Rectangle 2">
            <a:extLst>
              <a:ext uri="{FF2B5EF4-FFF2-40B4-BE49-F238E27FC236}">
                <a16:creationId xmlns:a16="http://schemas.microsoft.com/office/drawing/2014/main" id="{BB3F074B-5C1A-2D10-1290-8D8019104BF6}"/>
              </a:ext>
            </a:extLst>
          </p:cNvPr>
          <p:cNvSpPr>
            <a:spLocks noChangeArrowheads="1"/>
          </p:cNvSpPr>
          <p:nvPr/>
        </p:nvSpPr>
        <p:spPr bwMode="gray">
          <a:xfrm>
            <a:off x="7979" y="-29116"/>
            <a:ext cx="431839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きんせい　　　　　　　　　　　</a:t>
            </a:r>
          </a:p>
        </p:txBody>
      </p:sp>
    </p:spTree>
    <p:extLst>
      <p:ext uri="{BB962C8B-B14F-4D97-AF65-F5344CB8AC3E}">
        <p14:creationId xmlns:p14="http://schemas.microsoft.com/office/powerpoint/2010/main" val="1150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金星の満ち欠けと地動説の誕生</a:t>
            </a:r>
          </a:p>
        </p:txBody>
      </p:sp>
      <p:pic>
        <p:nvPicPr>
          <p:cNvPr id="12" name="図 11" descr="ダイアグラム, 概略図&#10;&#10;自動的に生成された説明">
            <a:extLst>
              <a:ext uri="{FF2B5EF4-FFF2-40B4-BE49-F238E27FC236}">
                <a16:creationId xmlns:a16="http://schemas.microsoft.com/office/drawing/2014/main" id="{2C67ADD9-9F71-8999-A92B-2E03BB51AFD8}"/>
              </a:ext>
            </a:extLst>
          </p:cNvPr>
          <p:cNvPicPr>
            <a:picLocks noChangeAspect="1"/>
          </p:cNvPicPr>
          <p:nvPr/>
        </p:nvPicPr>
        <p:blipFill rotWithShape="1">
          <a:blip r:embed="rId3">
            <a:extLst>
              <a:ext uri="{28A0092B-C50C-407E-A947-70E740481C1C}">
                <a14:useLocalDpi xmlns:a14="http://schemas.microsoft.com/office/drawing/2010/main" val="0"/>
              </a:ext>
            </a:extLst>
          </a:blip>
          <a:srcRect t="8371"/>
          <a:stretch/>
        </p:blipFill>
        <p:spPr>
          <a:xfrm>
            <a:off x="196916" y="751460"/>
            <a:ext cx="2267032" cy="2341817"/>
          </a:xfrm>
          <a:prstGeom prst="rect">
            <a:avLst/>
          </a:prstGeom>
        </p:spPr>
      </p:pic>
      <p:pic>
        <p:nvPicPr>
          <p:cNvPr id="2" name="図 1" descr="ダイアグラム, 概略図&#10;&#10;自動的に生成された説明">
            <a:extLst>
              <a:ext uri="{FF2B5EF4-FFF2-40B4-BE49-F238E27FC236}">
                <a16:creationId xmlns:a16="http://schemas.microsoft.com/office/drawing/2014/main" id="{E661D8D0-7BC8-985C-38D1-EA0AF3D722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2240" y="4038645"/>
            <a:ext cx="3648075" cy="2543175"/>
          </a:xfrm>
          <a:prstGeom prst="rect">
            <a:avLst/>
          </a:prstGeom>
        </p:spPr>
      </p:pic>
      <p:sp>
        <p:nvSpPr>
          <p:cNvPr id="14" name="Text Box 5">
            <a:extLst>
              <a:ext uri="{FF2B5EF4-FFF2-40B4-BE49-F238E27FC236}">
                <a16:creationId xmlns:a16="http://schemas.microsoft.com/office/drawing/2014/main" id="{E7D4DD05-7487-11F4-11B5-2116525038E4}"/>
              </a:ext>
            </a:extLst>
          </p:cNvPr>
          <p:cNvSpPr txBox="1">
            <a:spLocks noChangeArrowheads="1"/>
          </p:cNvSpPr>
          <p:nvPr/>
        </p:nvSpPr>
        <p:spPr bwMode="auto">
          <a:xfrm>
            <a:off x="2628663" y="798983"/>
            <a:ext cx="4194487" cy="2246769"/>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sz="2000" dirty="0"/>
              <a:t>昔は地球が中心で金星と太陽が回る考えだった。しかしこの説明では、金星はほぼ同じ大きさで、半分までしか欠けない理論だった。（天動説）</a:t>
            </a:r>
            <a:endParaRPr lang="en-US" altLang="ja-JP" sz="2000" dirty="0"/>
          </a:p>
          <a:p>
            <a:r>
              <a:rPr lang="ja-JP" altLang="en-US" sz="2000" dirty="0"/>
              <a:t>→ガリレオは、三日月のように大きさが変わる形の金星を観察した。（天動説が当てはまらないきかっけとなる）</a:t>
            </a:r>
          </a:p>
        </p:txBody>
      </p:sp>
      <p:sp>
        <p:nvSpPr>
          <p:cNvPr id="11" name="Rectangle 2">
            <a:extLst>
              <a:ext uri="{FF2B5EF4-FFF2-40B4-BE49-F238E27FC236}">
                <a16:creationId xmlns:a16="http://schemas.microsoft.com/office/drawing/2014/main" id="{00720FE3-F8E6-FB2D-51D7-787159758361}"/>
              </a:ext>
            </a:extLst>
          </p:cNvPr>
          <p:cNvSpPr>
            <a:spLocks noChangeArrowheads="1"/>
          </p:cNvSpPr>
          <p:nvPr/>
        </p:nvSpPr>
        <p:spPr bwMode="gray">
          <a:xfrm>
            <a:off x="0" y="-39212"/>
            <a:ext cx="5832014"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きんせい　　　　　　み　　　　か　　　　　　　　ちどうせつ　　　　　　　たんじょう　　　　　　　　　　　</a:t>
            </a:r>
          </a:p>
        </p:txBody>
      </p:sp>
      <p:sp>
        <p:nvSpPr>
          <p:cNvPr id="5" name="Text Box 5">
            <a:extLst>
              <a:ext uri="{FF2B5EF4-FFF2-40B4-BE49-F238E27FC236}">
                <a16:creationId xmlns:a16="http://schemas.microsoft.com/office/drawing/2014/main" id="{A92E5537-5FF2-56EC-B3A0-E1984A91ACC0}"/>
              </a:ext>
            </a:extLst>
          </p:cNvPr>
          <p:cNvSpPr txBox="1">
            <a:spLocks noChangeArrowheads="1"/>
          </p:cNvSpPr>
          <p:nvPr/>
        </p:nvSpPr>
        <p:spPr bwMode="auto">
          <a:xfrm>
            <a:off x="305208" y="3123476"/>
            <a:ext cx="2008655"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sz="2000" dirty="0"/>
              <a:t>昔の天動説</a:t>
            </a:r>
            <a:endParaRPr lang="en-US" altLang="ja-JP" sz="2000" dirty="0"/>
          </a:p>
        </p:txBody>
      </p:sp>
      <p:sp>
        <p:nvSpPr>
          <p:cNvPr id="19" name="Text Box 5">
            <a:extLst>
              <a:ext uri="{FF2B5EF4-FFF2-40B4-BE49-F238E27FC236}">
                <a16:creationId xmlns:a16="http://schemas.microsoft.com/office/drawing/2014/main" id="{60B2DD7E-7261-1375-E8E9-90C9B3F947C4}"/>
              </a:ext>
            </a:extLst>
          </p:cNvPr>
          <p:cNvSpPr txBox="1">
            <a:spLocks noChangeArrowheads="1"/>
          </p:cNvSpPr>
          <p:nvPr/>
        </p:nvSpPr>
        <p:spPr bwMode="auto">
          <a:xfrm>
            <a:off x="305208" y="4043870"/>
            <a:ext cx="1981321"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sz="2000" dirty="0"/>
              <a:t>現在の地動説</a:t>
            </a:r>
            <a:endParaRPr lang="en-US" altLang="ja-JP" sz="2000" dirty="0"/>
          </a:p>
        </p:txBody>
      </p:sp>
      <p:cxnSp>
        <p:nvCxnSpPr>
          <p:cNvPr id="23" name="直線コネクタ 22">
            <a:extLst>
              <a:ext uri="{FF2B5EF4-FFF2-40B4-BE49-F238E27FC236}">
                <a16:creationId xmlns:a16="http://schemas.microsoft.com/office/drawing/2014/main" id="{E6B011B7-5D63-47B5-938D-01064FC0A50C}"/>
              </a:ext>
            </a:extLst>
          </p:cNvPr>
          <p:cNvCxnSpPr>
            <a:cxnSpLocks/>
          </p:cNvCxnSpPr>
          <p:nvPr/>
        </p:nvCxnSpPr>
        <p:spPr>
          <a:xfrm>
            <a:off x="1316439" y="907626"/>
            <a:ext cx="0" cy="2362885"/>
          </a:xfrm>
          <a:prstGeom prst="line">
            <a:avLst/>
          </a:prstGeom>
          <a:ln>
            <a:solidFill>
              <a:schemeClr val="accent1">
                <a:shade val="95000"/>
                <a:satMod val="105000"/>
                <a:alpha val="99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8" name="グループ化 17">
            <a:extLst>
              <a:ext uri="{FF2B5EF4-FFF2-40B4-BE49-F238E27FC236}">
                <a16:creationId xmlns:a16="http://schemas.microsoft.com/office/drawing/2014/main" id="{89E4CDAB-8A03-DCF1-0AA2-604CEB687C7C}"/>
              </a:ext>
            </a:extLst>
          </p:cNvPr>
          <p:cNvGrpSpPr/>
          <p:nvPr/>
        </p:nvGrpSpPr>
        <p:grpSpPr>
          <a:xfrm>
            <a:off x="216950" y="4506004"/>
            <a:ext cx="2279380" cy="2248411"/>
            <a:chOff x="225142" y="818350"/>
            <a:chExt cx="2279380" cy="2248411"/>
          </a:xfrm>
        </p:grpSpPr>
        <p:sp>
          <p:nvSpPr>
            <p:cNvPr id="20" name="楕円 19">
              <a:extLst>
                <a:ext uri="{FF2B5EF4-FFF2-40B4-BE49-F238E27FC236}">
                  <a16:creationId xmlns:a16="http://schemas.microsoft.com/office/drawing/2014/main" id="{51C2D501-AC98-7368-42BC-708D620E2359}"/>
                </a:ext>
              </a:extLst>
            </p:cNvPr>
            <p:cNvSpPr/>
            <p:nvPr/>
          </p:nvSpPr>
          <p:spPr>
            <a:xfrm>
              <a:off x="1274148" y="1913570"/>
              <a:ext cx="90001" cy="904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F2575D96-3362-E904-B051-2D9956136A55}"/>
                </a:ext>
              </a:extLst>
            </p:cNvPr>
            <p:cNvSpPr/>
            <p:nvPr/>
          </p:nvSpPr>
          <p:spPr>
            <a:xfrm>
              <a:off x="1941159" y="2339185"/>
              <a:ext cx="90001" cy="904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C3BB709B-70C2-3D29-2EB6-89FEA5A33D25}"/>
                </a:ext>
              </a:extLst>
            </p:cNvPr>
            <p:cNvSpPr/>
            <p:nvPr/>
          </p:nvSpPr>
          <p:spPr>
            <a:xfrm>
              <a:off x="225142" y="818350"/>
              <a:ext cx="2237089" cy="219044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24A6980E-E84C-6A32-7097-1DB20635B9A8}"/>
                </a:ext>
              </a:extLst>
            </p:cNvPr>
            <p:cNvSpPr/>
            <p:nvPr/>
          </p:nvSpPr>
          <p:spPr>
            <a:xfrm>
              <a:off x="498565" y="1128216"/>
              <a:ext cx="1635748" cy="1547585"/>
            </a:xfrm>
            <a:prstGeom prst="ellipse">
              <a:avLst/>
            </a:prstGeom>
            <a:noFill/>
            <a:ln w="1905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1E65DD59-BDE1-8327-5863-8C71B0F56F21}"/>
                </a:ext>
              </a:extLst>
            </p:cNvPr>
            <p:cNvSpPr/>
            <p:nvPr/>
          </p:nvSpPr>
          <p:spPr>
            <a:xfrm>
              <a:off x="1234743" y="2976274"/>
              <a:ext cx="90001" cy="9048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A4E9D8B1-40B5-88A6-F37E-3D75757C9F22}"/>
                </a:ext>
              </a:extLst>
            </p:cNvPr>
            <p:cNvSpPr txBox="1"/>
            <p:nvPr/>
          </p:nvSpPr>
          <p:spPr>
            <a:xfrm>
              <a:off x="1257906" y="1649228"/>
              <a:ext cx="540006" cy="276999"/>
            </a:xfrm>
            <a:prstGeom prst="rect">
              <a:avLst/>
            </a:prstGeom>
            <a:noFill/>
          </p:spPr>
          <p:txBody>
            <a:bodyPr wrap="square" rtlCol="0">
              <a:spAutoFit/>
            </a:bodyPr>
            <a:lstStyle/>
            <a:p>
              <a:r>
                <a:rPr lang="ja-JP" altLang="en-US" sz="1200" dirty="0"/>
                <a:t>太陽</a:t>
              </a:r>
              <a:endParaRPr kumimoji="1" lang="ja-JP" altLang="en-US" sz="1200" dirty="0"/>
            </a:p>
          </p:txBody>
        </p:sp>
        <p:sp>
          <p:nvSpPr>
            <p:cNvPr id="27" name="テキスト ボックス 26">
              <a:extLst>
                <a:ext uri="{FF2B5EF4-FFF2-40B4-BE49-F238E27FC236}">
                  <a16:creationId xmlns:a16="http://schemas.microsoft.com/office/drawing/2014/main" id="{08641033-104B-AD69-4065-D76250CB4221}"/>
                </a:ext>
              </a:extLst>
            </p:cNvPr>
            <p:cNvSpPr txBox="1"/>
            <p:nvPr/>
          </p:nvSpPr>
          <p:spPr>
            <a:xfrm>
              <a:off x="1964516" y="2278400"/>
              <a:ext cx="540006" cy="276999"/>
            </a:xfrm>
            <a:prstGeom prst="rect">
              <a:avLst/>
            </a:prstGeom>
            <a:noFill/>
          </p:spPr>
          <p:txBody>
            <a:bodyPr wrap="square" rtlCol="0">
              <a:spAutoFit/>
            </a:bodyPr>
            <a:lstStyle/>
            <a:p>
              <a:r>
                <a:rPr lang="ja-JP" altLang="en-US" sz="1200" dirty="0"/>
                <a:t>金星</a:t>
              </a:r>
              <a:endParaRPr kumimoji="1" lang="ja-JP" altLang="en-US" sz="1200" dirty="0"/>
            </a:p>
          </p:txBody>
        </p:sp>
        <p:sp>
          <p:nvSpPr>
            <p:cNvPr id="28" name="テキスト ボックス 27">
              <a:extLst>
                <a:ext uri="{FF2B5EF4-FFF2-40B4-BE49-F238E27FC236}">
                  <a16:creationId xmlns:a16="http://schemas.microsoft.com/office/drawing/2014/main" id="{CC7BC115-A387-4418-7956-6B7D1C16DB4D}"/>
                </a:ext>
              </a:extLst>
            </p:cNvPr>
            <p:cNvSpPr txBox="1"/>
            <p:nvPr/>
          </p:nvSpPr>
          <p:spPr>
            <a:xfrm>
              <a:off x="1267102" y="2716710"/>
              <a:ext cx="540006" cy="276999"/>
            </a:xfrm>
            <a:prstGeom prst="rect">
              <a:avLst/>
            </a:prstGeom>
            <a:noFill/>
          </p:spPr>
          <p:txBody>
            <a:bodyPr wrap="square" rtlCol="0">
              <a:spAutoFit/>
            </a:bodyPr>
            <a:lstStyle/>
            <a:p>
              <a:r>
                <a:rPr lang="ja-JP" altLang="en-US" sz="1200" dirty="0"/>
                <a:t>地球</a:t>
              </a:r>
              <a:endParaRPr kumimoji="1" lang="ja-JP" altLang="en-US" sz="1200" dirty="0"/>
            </a:p>
          </p:txBody>
        </p:sp>
      </p:grpSp>
      <p:sp>
        <p:nvSpPr>
          <p:cNvPr id="8" name="矢印: 上下 7">
            <a:extLst>
              <a:ext uri="{FF2B5EF4-FFF2-40B4-BE49-F238E27FC236}">
                <a16:creationId xmlns:a16="http://schemas.microsoft.com/office/drawing/2014/main" id="{99A43285-DA89-B3C9-51BF-E58572EDECBE}"/>
              </a:ext>
            </a:extLst>
          </p:cNvPr>
          <p:cNvSpPr/>
          <p:nvPr/>
        </p:nvSpPr>
        <p:spPr>
          <a:xfrm>
            <a:off x="1163139" y="3530075"/>
            <a:ext cx="334585" cy="474990"/>
          </a:xfrm>
          <a:prstGeom prst="upDownArrow">
            <a:avLst/>
          </a:prstGeom>
          <a:solidFill>
            <a:schemeClr val="bg1">
              <a:lumMod val="75000"/>
            </a:schemeClr>
          </a:solid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2844F395-F758-48E5-F767-219EAA359533}"/>
              </a:ext>
            </a:extLst>
          </p:cNvPr>
          <p:cNvSpPr txBox="1"/>
          <p:nvPr/>
        </p:nvSpPr>
        <p:spPr>
          <a:xfrm>
            <a:off x="498594" y="720445"/>
            <a:ext cx="540006" cy="246221"/>
          </a:xfrm>
          <a:prstGeom prst="rect">
            <a:avLst/>
          </a:prstGeom>
          <a:noFill/>
        </p:spPr>
        <p:txBody>
          <a:bodyPr wrap="square" rtlCol="0">
            <a:spAutoFit/>
          </a:bodyPr>
          <a:lstStyle/>
          <a:p>
            <a:r>
              <a:rPr kumimoji="1" lang="ja-JP" altLang="en-US" sz="1000" dirty="0"/>
              <a:t>太陽</a:t>
            </a:r>
          </a:p>
        </p:txBody>
      </p:sp>
      <p:pic>
        <p:nvPicPr>
          <p:cNvPr id="13" name="図 12" descr="暗い室内にいる男性&#10;&#10;自動的に生成された説明">
            <a:extLst>
              <a:ext uri="{FF2B5EF4-FFF2-40B4-BE49-F238E27FC236}">
                <a16:creationId xmlns:a16="http://schemas.microsoft.com/office/drawing/2014/main" id="{92B5F957-1FD9-AD32-F2C8-50564C59B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7864" y="798983"/>
            <a:ext cx="1658039" cy="2000010"/>
          </a:xfrm>
          <a:prstGeom prst="rect">
            <a:avLst/>
          </a:prstGeom>
        </p:spPr>
      </p:pic>
      <p:sp>
        <p:nvSpPr>
          <p:cNvPr id="16" name="テキスト ボックス 2">
            <a:extLst>
              <a:ext uri="{FF2B5EF4-FFF2-40B4-BE49-F238E27FC236}">
                <a16:creationId xmlns:a16="http://schemas.microsoft.com/office/drawing/2014/main" id="{84CB87FC-89DC-926C-9A13-AF330FB649C0}"/>
              </a:ext>
            </a:extLst>
          </p:cNvPr>
          <p:cNvSpPr txBox="1">
            <a:spLocks noChangeArrowheads="1"/>
          </p:cNvSpPr>
          <p:nvPr/>
        </p:nvSpPr>
        <p:spPr bwMode="auto">
          <a:xfrm>
            <a:off x="6875200" y="3207217"/>
            <a:ext cx="2106849" cy="315623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542925" lvl="0" indent="-542925" algn="ctr"/>
            <a:r>
              <a:rPr lang="ja-JP" altLang="en-US" sz="1800" i="0" dirty="0">
                <a:solidFill>
                  <a:srgbClr val="000000"/>
                </a:solidFill>
                <a:effectLst/>
                <a:latin typeface="Arial" panose="020B0604020202020204" pitchFamily="34" charset="0"/>
              </a:rPr>
              <a:t>ガリレオ・ガリレイ</a:t>
            </a:r>
            <a:endParaRPr lang="en-US" altLang="ja-JP" sz="1800" i="0" dirty="0">
              <a:solidFill>
                <a:srgbClr val="000000"/>
              </a:solidFill>
              <a:effectLst/>
              <a:latin typeface="Arial" panose="020B0604020202020204" pitchFamily="34" charset="0"/>
            </a:endParaRPr>
          </a:p>
          <a:p>
            <a:pPr marL="542925" lvl="0" indent="-542925" algn="ctr"/>
            <a:r>
              <a:rPr lang="en-US" altLang="ja-JP" sz="1400" i="0" dirty="0">
                <a:solidFill>
                  <a:srgbClr val="000000"/>
                </a:solidFill>
                <a:effectLst/>
                <a:latin typeface="Arial" panose="020B0604020202020204" pitchFamily="34" charset="0"/>
              </a:rPr>
              <a:t>(Galileo Galilei)</a:t>
            </a:r>
          </a:p>
          <a:p>
            <a:pPr marL="542925" lvl="0" indent="-542925" algn="ctr"/>
            <a:r>
              <a:rPr lang="en-US" altLang="ja-JP" sz="1400" kern="100" dirty="0">
                <a:solidFill>
                  <a:srgbClr val="000000"/>
                </a:solidFill>
                <a:ea typeface="ＭＳ 明朝" panose="02020609040205080304" pitchFamily="17" charset="-128"/>
                <a:cs typeface="Times New Roman" panose="02020603050405020304" pitchFamily="18" charset="0"/>
              </a:rPr>
              <a:t>1564</a:t>
            </a:r>
            <a:r>
              <a:rPr lang="ja-JP" altLang="en-US" sz="1400" kern="100" dirty="0">
                <a:solidFill>
                  <a:srgbClr val="000000"/>
                </a:solidFill>
                <a:ea typeface="ＭＳ 明朝" panose="02020609040205080304" pitchFamily="17" charset="-128"/>
                <a:cs typeface="Times New Roman" panose="02020603050405020304" pitchFamily="18" charset="0"/>
              </a:rPr>
              <a:t>－</a:t>
            </a:r>
            <a:r>
              <a:rPr lang="en-US" altLang="ja-JP" sz="1400" kern="100" dirty="0">
                <a:solidFill>
                  <a:srgbClr val="000000"/>
                </a:solidFill>
                <a:ea typeface="ＭＳ 明朝" panose="02020609040205080304" pitchFamily="17" charset="-128"/>
                <a:cs typeface="Times New Roman" panose="02020603050405020304" pitchFamily="18" charset="0"/>
              </a:rPr>
              <a:t>1642</a:t>
            </a:r>
            <a:r>
              <a:rPr lang="ja-JP" altLang="en-US" sz="1400" kern="100" dirty="0">
                <a:solidFill>
                  <a:srgbClr val="000000"/>
                </a:solidFill>
                <a:ea typeface="ＭＳ 明朝" panose="02020609040205080304" pitchFamily="17" charset="-128"/>
                <a:cs typeface="Times New Roman" panose="02020603050405020304" pitchFamily="18" charset="0"/>
              </a:rPr>
              <a:t>　</a:t>
            </a:r>
            <a:endParaRPr lang="en-US" altLang="ja-JP" sz="1400" kern="100" dirty="0">
              <a:solidFill>
                <a:srgbClr val="000000"/>
              </a:solidFill>
              <a:ea typeface="ＭＳ 明朝" panose="02020609040205080304" pitchFamily="17" charset="-128"/>
              <a:cs typeface="Times New Roman" panose="02020603050405020304" pitchFamily="18" charset="0"/>
            </a:endParaRPr>
          </a:p>
          <a:p>
            <a:pPr lvl="0"/>
            <a:r>
              <a:rPr lang="ja-JP" altLang="en-US" sz="1400" kern="100" dirty="0">
                <a:ea typeface="ＭＳ 明朝" panose="02020609040205080304" pitchFamily="17" charset="-128"/>
                <a:cs typeface="Times New Roman" panose="02020603050405020304" pitchFamily="18" charset="0"/>
              </a:rPr>
              <a:t>イタリアの科学者で</a:t>
            </a:r>
            <a:r>
              <a:rPr lang="ja-JP" altLang="en-US" sz="1400" kern="100" dirty="0">
                <a:effectLst/>
                <a:latin typeface="游明朝" panose="02020400000000000000" pitchFamily="18" charset="-128"/>
                <a:ea typeface="ＭＳ 明朝" panose="02020609040205080304" pitchFamily="17" charset="-128"/>
                <a:cs typeface="Times New Roman" panose="02020603050405020304" pitchFamily="18" charset="0"/>
              </a:rPr>
              <a:t>ガリレオ式望遠鏡を発明。月面のクレーター、太陽の黒点、木星の衛星、天の川が無数の恒星などを発見</a:t>
            </a:r>
            <a:r>
              <a:rPr lang="ja-JP" sz="14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ja-JP" altLang="en-US" sz="1400" kern="100" dirty="0">
                <a:effectLst/>
                <a:latin typeface="游明朝" panose="02020400000000000000" pitchFamily="18" charset="-128"/>
                <a:ea typeface="ＭＳ 明朝" panose="02020609040205080304" pitchFamily="17" charset="-128"/>
                <a:cs typeface="Times New Roman" panose="02020603050405020304" pitchFamily="18" charset="0"/>
              </a:rPr>
              <a:t>。コペルニクス、ケプラー、ニュートンなどと並び科学革命の中心人物とされている。</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F9CDCF16-EDE1-DC01-3E3F-0C9192CB2612}"/>
              </a:ext>
            </a:extLst>
          </p:cNvPr>
          <p:cNvSpPr txBox="1"/>
          <p:nvPr/>
        </p:nvSpPr>
        <p:spPr>
          <a:xfrm>
            <a:off x="7106389" y="2825816"/>
            <a:ext cx="1420987" cy="338554"/>
          </a:xfrm>
          <a:prstGeom prst="rect">
            <a:avLst/>
          </a:prstGeom>
          <a:noFill/>
        </p:spPr>
        <p:txBody>
          <a:bodyPr wrap="square" rtlCol="0">
            <a:spAutoFit/>
          </a:bodyPr>
          <a:lstStyle/>
          <a:p>
            <a:r>
              <a:rPr lang="en-US" altLang="ja-JP" sz="800" b="0" i="0" dirty="0">
                <a:effectLst/>
                <a:latin typeface="Arial" panose="020B0604020202020204" pitchFamily="34" charset="0"/>
              </a:rPr>
              <a:t>1636</a:t>
            </a:r>
            <a:r>
              <a:rPr lang="ja-JP" altLang="en-US" sz="800" b="0" i="0" dirty="0">
                <a:effectLst/>
                <a:latin typeface="Arial" panose="020B0604020202020204" pitchFamily="34" charset="0"/>
              </a:rPr>
              <a:t>年の肖像画（</a:t>
            </a:r>
            <a:r>
              <a:rPr lang="ja-JP" altLang="en-US" sz="800" b="0" i="0" u="none" strike="noStrike" dirty="0">
                <a:effectLst/>
                <a:latin typeface="Arial" panose="020B0604020202020204" pitchFamily="34" charset="0"/>
                <a:hlinkClick r:id="rId6" tooltip="ユストゥス・スステルマンス">
                  <a:extLst>
                    <a:ext uri="{A12FA001-AC4F-418D-AE19-62706E023703}">
                      <ahyp:hlinkClr xmlns:ahyp="http://schemas.microsoft.com/office/drawing/2018/hyperlinkcolor" val="tx"/>
                    </a:ext>
                  </a:extLst>
                </a:hlinkClick>
              </a:rPr>
              <a:t>ユストゥス・スステルマンス</a:t>
            </a:r>
            <a:r>
              <a:rPr lang="ja-JP" altLang="en-US" sz="800" b="0" i="0" dirty="0">
                <a:effectLst/>
                <a:latin typeface="Arial" panose="020B0604020202020204" pitchFamily="34" charset="0"/>
              </a:rPr>
              <a:t> 画）</a:t>
            </a:r>
            <a:endParaRPr kumimoji="1" lang="ja-JP" altLang="en-US" sz="1000" dirty="0"/>
          </a:p>
        </p:txBody>
      </p:sp>
    </p:spTree>
    <p:extLst>
      <p:ext uri="{BB962C8B-B14F-4D97-AF65-F5344CB8AC3E}">
        <p14:creationId xmlns:p14="http://schemas.microsoft.com/office/powerpoint/2010/main" val="1102478518"/>
      </p:ext>
    </p:extLst>
  </p:cSld>
  <p:clrMapOvr>
    <a:masterClrMapping/>
  </p:clrMapOvr>
</p:sld>
</file>

<file path=ppt/theme/theme1.xml><?xml version="1.0" encoding="utf-8"?>
<a:theme xmlns:a="http://schemas.openxmlformats.org/drawingml/2006/main" name="4_natural4-s-1">
  <a:themeElements>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natural4-s-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tural4-s-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tural4-s-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tural4-s-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tural4-s-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tural4-s-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tural4-s-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tural4-s-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tural4-s-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tural4-s-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tural4-s-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tural4-s-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D:\精一ドキュメントデータファイル\業務県リハ等\現任研修編成25年1月\natural4-s-1.pot</Template>
  <TotalTime>85379</TotalTime>
  <Words>1551</Words>
  <Application>Microsoft Office PowerPoint</Application>
  <PresentationFormat>画面に合わせる (4:3)</PresentationFormat>
  <Paragraphs>182</Paragraphs>
  <Slides>13</Slides>
  <Notes>12</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13</vt:i4>
      </vt:variant>
    </vt:vector>
  </HeadingPairs>
  <TitlesOfParts>
    <vt:vector size="25" baseType="lpstr">
      <vt:lpstr>ＭＳ Ｐゴシック</vt:lpstr>
      <vt:lpstr>ＭＳ 明朝</vt:lpstr>
      <vt:lpstr>system-ui</vt:lpstr>
      <vt:lpstr>Meiryo</vt:lpstr>
      <vt:lpstr>Meiryo</vt:lpstr>
      <vt:lpstr>游ゴシック</vt:lpstr>
      <vt:lpstr>游ゴシック Light</vt:lpstr>
      <vt:lpstr>游明朝</vt:lpstr>
      <vt:lpstr>Arial</vt:lpstr>
      <vt:lpstr>Lato</vt:lpstr>
      <vt:lpstr>4_natural4-s-1</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ありがとうございました</vt:lpstr>
      <vt:lpstr>PowerPoint プレゼンテーション</vt:lpstr>
      <vt:lpstr>PowerPoint プレゼンテーション</vt:lpstr>
    </vt:vector>
  </TitlesOfParts>
  <Company>MouseComputer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stakemura</dc:creator>
  <cp:lastModifiedBy>精一 武村</cp:lastModifiedBy>
  <cp:revision>1483</cp:revision>
  <cp:lastPrinted>2017-07-14T06:02:25Z</cp:lastPrinted>
  <dcterms:created xsi:type="dcterms:W3CDTF">2012-12-31T00:15:14Z</dcterms:created>
  <dcterms:modified xsi:type="dcterms:W3CDTF">2023-10-10T21:26:07Z</dcterms:modified>
</cp:coreProperties>
</file>